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"/>
  </p:notesMasterIdLst>
  <p:sldIdLst>
    <p:sldId id="259" r:id="rId5"/>
    <p:sldId id="322" r:id="rId6"/>
    <p:sldId id="310" r:id="rId7"/>
    <p:sldId id="311" r:id="rId8"/>
    <p:sldId id="312" r:id="rId9"/>
    <p:sldId id="313" r:id="rId10"/>
    <p:sldId id="314" r:id="rId11"/>
    <p:sldId id="323" r:id="rId12"/>
    <p:sldId id="315" r:id="rId13"/>
    <p:sldId id="316" r:id="rId14"/>
    <p:sldId id="317" r:id="rId15"/>
    <p:sldId id="318" r:id="rId16"/>
    <p:sldId id="319" r:id="rId17"/>
    <p:sldId id="321" r:id="rId18"/>
    <p:sldId id="32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8F"/>
    <a:srgbClr val="EAB200"/>
    <a:srgbClr val="EDEDED"/>
    <a:srgbClr val="F2F2F2"/>
    <a:srgbClr val="1C6C75"/>
    <a:srgbClr val="A4D8DA"/>
    <a:srgbClr val="36BABF"/>
    <a:srgbClr val="0E6582"/>
    <a:srgbClr val="1FA0AE"/>
    <a:srgbClr val="0A4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817" autoAdjust="0"/>
  </p:normalViewPr>
  <p:slideViewPr>
    <p:cSldViewPr snapToGrid="0">
      <p:cViewPr varScale="1">
        <p:scale>
          <a:sx n="110" d="100"/>
          <a:sy n="110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3980-6715-4C4E-8A63-7401EFF66E85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4E542-8592-49E6-9B65-714F1BA27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2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4E542-8592-49E6-9B65-714F1BA274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3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4E542-8592-49E6-9B65-714F1BA274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9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4E542-8592-49E6-9B65-714F1BA274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4E542-8592-49E6-9B65-714F1BA274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4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068" cy="3021818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3021818"/>
            <a:ext cx="9144000" cy="3836182"/>
          </a:xfrm>
          <a:prstGeom prst="rect">
            <a:avLst/>
          </a:prstGeom>
          <a:solidFill>
            <a:srgbClr val="1F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9510" y="3851949"/>
            <a:ext cx="5744981" cy="1428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400" b="1" spc="300" baseline="0" dirty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lvl="0" algn="ctr">
              <a:lnSpc>
                <a:spcPts val="3200"/>
              </a:lnSpc>
            </a:pPr>
            <a:r>
              <a:rPr lang="en-US" dirty="0"/>
              <a:t>Presentation tittle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229786" y="5568323"/>
            <a:ext cx="4684428" cy="1428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 spc="300" baseline="0">
                <a:solidFill>
                  <a:schemeClr val="bg1"/>
                </a:solidFill>
                <a:latin typeface="Impact" panose="020B080603090205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2000" spc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5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6289" cy="339152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3391526"/>
            <a:ext cx="9144000" cy="3466473"/>
          </a:xfrm>
          <a:prstGeom prst="rect">
            <a:avLst/>
          </a:prstGeom>
          <a:solidFill>
            <a:srgbClr val="1F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9510" y="4030782"/>
            <a:ext cx="5744981" cy="1428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400" b="1" spc="300" baseline="0" dirty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lvl="0" algn="ctr">
              <a:lnSpc>
                <a:spcPts val="3200"/>
              </a:lnSpc>
            </a:pPr>
            <a:r>
              <a:rPr lang="en-US" dirty="0"/>
              <a:t>Presentation tittle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229786" y="5568323"/>
            <a:ext cx="4684428" cy="1428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0" kern="1200" spc="300" baseline="0">
                <a:solidFill>
                  <a:schemeClr val="bg1"/>
                </a:solidFill>
                <a:latin typeface="Impact" panose="020B080603090205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sz="2000" spc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6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39576"/>
            <a:ext cx="7886700" cy="502702"/>
          </a:xfr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2210" y="1206500"/>
            <a:ext cx="8258175" cy="52689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590839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136160" y="113361"/>
            <a:ext cx="8871680" cy="6631276"/>
            <a:chOff x="136160" y="113361"/>
            <a:chExt cx="8871680" cy="748572"/>
          </a:xfrm>
        </p:grpSpPr>
        <p:sp>
          <p:nvSpPr>
            <p:cNvPr id="4" name="Прямоугольник 3"/>
            <p:cNvSpPr/>
            <p:nvPr userDrawn="1"/>
          </p:nvSpPr>
          <p:spPr>
            <a:xfrm flipV="1">
              <a:off x="136160" y="113361"/>
              <a:ext cx="8871680" cy="748572"/>
            </a:xfrm>
            <a:prstGeom prst="rect">
              <a:avLst/>
            </a:prstGeom>
            <a:solidFill>
              <a:srgbClr val="1FA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 userDrawn="1"/>
          </p:nvSpPr>
          <p:spPr>
            <a:xfrm flipV="1">
              <a:off x="4534524" y="113361"/>
              <a:ext cx="4473315" cy="748572"/>
            </a:xfrm>
            <a:prstGeom prst="rect">
              <a:avLst/>
            </a:prstGeom>
            <a:solidFill>
              <a:srgbClr val="19848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9848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40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36160" y="83382"/>
            <a:ext cx="8871680" cy="6631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534524" y="113363"/>
            <a:ext cx="4473316" cy="6631274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49" y="183607"/>
            <a:ext cx="7915743" cy="56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in a nutshell</a:t>
            </a:r>
            <a:endParaRPr lang="en-US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36160" y="113360"/>
            <a:ext cx="8871680" cy="748572"/>
            <a:chOff x="136160" y="113361"/>
            <a:chExt cx="8871680" cy="748572"/>
          </a:xfrm>
        </p:grpSpPr>
        <p:sp>
          <p:nvSpPr>
            <p:cNvPr id="11" name="Прямоугольник 10"/>
            <p:cNvSpPr/>
            <p:nvPr userDrawn="1"/>
          </p:nvSpPr>
          <p:spPr>
            <a:xfrm flipV="1">
              <a:off x="136160" y="113361"/>
              <a:ext cx="8871680" cy="748572"/>
            </a:xfrm>
            <a:prstGeom prst="rect">
              <a:avLst/>
            </a:prstGeom>
            <a:solidFill>
              <a:srgbClr val="1FA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 flipV="1">
              <a:off x="4534524" y="113361"/>
              <a:ext cx="4473315" cy="748572"/>
            </a:xfrm>
            <a:prstGeom prst="rect">
              <a:avLst/>
            </a:prstGeom>
            <a:solidFill>
              <a:srgbClr val="19848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9848F"/>
                </a:solidFill>
              </a:endParaRPr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 flipV="1">
            <a:off x="136160" y="6744636"/>
            <a:ext cx="8871680" cy="45719"/>
            <a:chOff x="136160" y="113361"/>
            <a:chExt cx="8871680" cy="748572"/>
          </a:xfrm>
        </p:grpSpPr>
        <p:sp>
          <p:nvSpPr>
            <p:cNvPr id="14" name="Прямоугольник 13"/>
            <p:cNvSpPr/>
            <p:nvPr userDrawn="1"/>
          </p:nvSpPr>
          <p:spPr>
            <a:xfrm flipV="1">
              <a:off x="136160" y="113361"/>
              <a:ext cx="8871680" cy="748572"/>
            </a:xfrm>
            <a:prstGeom prst="rect">
              <a:avLst/>
            </a:prstGeom>
            <a:solidFill>
              <a:srgbClr val="1FA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 flipV="1">
              <a:off x="4534524" y="113361"/>
              <a:ext cx="4473315" cy="748572"/>
            </a:xfrm>
            <a:prstGeom prst="rect">
              <a:avLst/>
            </a:prstGeom>
            <a:solidFill>
              <a:srgbClr val="19848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9848F"/>
                </a:solidFill>
              </a:endParaRPr>
            </a:p>
          </p:txBody>
        </p:sp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42210" y="302980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ru-RU" dirty="0"/>
              <a:t>Образец заголовка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442210" y="122335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3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68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6" r:id="rId3"/>
    <p:sldLayoutId id="2147483661" r:id="rId4"/>
  </p:sldLayoutIdLst>
  <p:hf hdr="0" dt="0"/>
  <p:txStyles>
    <p:titleStyle>
      <a:lvl1pPr marL="0" algn="l" defTabSz="914400" rtl="0" eaLnBrk="1" latinLnBrk="0" hangingPunct="1">
        <a:lnSpc>
          <a:spcPts val="3200"/>
        </a:lnSpc>
        <a:spcBef>
          <a:spcPct val="0"/>
        </a:spcBef>
        <a:buNone/>
        <a:defRPr lang="ru-RU" sz="2000" b="0" kern="1200" spc="0" baseline="0" dirty="0">
          <a:solidFill>
            <a:schemeClr val="bg1"/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1FA0AE"/>
        </a:buClr>
        <a:buFont typeface="Wingdings" panose="05000000000000000000" pitchFamily="2" charset="2"/>
        <a:buChar char="§"/>
        <a:defRPr lang="ru-RU" sz="1600" kern="1200" dirty="0" smtClean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FA0AE"/>
        </a:buClr>
        <a:buFont typeface="Wingdings" panose="05000000000000000000" pitchFamily="2" charset="2"/>
        <a:buChar char="§"/>
        <a:defRPr lang="ru-RU" sz="1600" kern="1200" dirty="0" smtClean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809625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1FA0AE"/>
        </a:buClr>
        <a:buFont typeface="Arial" panose="020B0604020202020204" pitchFamily="34" charset="0"/>
        <a:buChar char="•"/>
        <a:defRPr lang="ru-RU" sz="1600" kern="1200" dirty="0" smtClean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630238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1FA0AE"/>
        </a:buClr>
        <a:buFont typeface="Wingdings" panose="05000000000000000000" pitchFamily="2" charset="2"/>
        <a:buChar char="§"/>
        <a:defRPr lang="ru-RU" sz="1600" kern="1200" dirty="0" smtClean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16205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1FA0AE"/>
        </a:buClr>
        <a:buSzPct val="81000"/>
        <a:buFont typeface="Courier New" panose="02070309020205020404" pitchFamily="49" charset="0"/>
        <a:buChar char="o"/>
        <a:tabLst>
          <a:tab pos="1079500" algn="l"/>
        </a:tabLst>
        <a:defRPr lang="ru-RU" sz="1600" kern="1200" dirty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9510" y="4002437"/>
            <a:ext cx="5744981" cy="142833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dirty="0"/>
              <a:t>Можно ли построить глобальную ИТ компанию, не выезжая из Украины?</a:t>
            </a:r>
          </a:p>
        </p:txBody>
      </p:sp>
    </p:spTree>
    <p:extLst>
      <p:ext uri="{BB962C8B-B14F-4D97-AF65-F5344CB8AC3E}">
        <p14:creationId xmlns:p14="http://schemas.microsoft.com/office/powerpoint/2010/main" val="279418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33256" y="1162212"/>
            <a:ext cx="3718164" cy="7014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34" y="1000286"/>
            <a:ext cx="1044000" cy="10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Венчурные деньги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210" y="1206500"/>
            <a:ext cx="3891665" cy="5268913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/>
              <a:t>В разговоре о венчурных деньгах есть</a:t>
            </a:r>
            <a:br>
              <a:rPr lang="en-US" dirty="0"/>
            </a:br>
            <a:r>
              <a:rPr lang="ru-RU" b="1" dirty="0">
                <a:solidFill>
                  <a:srgbClr val="19848F"/>
                </a:solidFill>
              </a:rPr>
              <a:t>два равно важных вопроса:</a:t>
            </a:r>
          </a:p>
          <a:p>
            <a:pPr marL="285750" indent="-285750"/>
            <a:r>
              <a:rPr lang="ru-RU" dirty="0"/>
              <a:t>Брать или не брать?</a:t>
            </a:r>
          </a:p>
          <a:p>
            <a:pPr marL="285750" indent="-285750"/>
            <a:r>
              <a:rPr lang="ru-RU" dirty="0"/>
              <a:t>Дадут или не дадут?</a:t>
            </a:r>
          </a:p>
          <a:p>
            <a:pPr indent="0">
              <a:buNone/>
            </a:pPr>
            <a:r>
              <a:rPr lang="ru-RU" b="1" dirty="0"/>
              <a:t> “Брать или не брать?”  </a:t>
            </a:r>
          </a:p>
          <a:p>
            <a:pPr indent="0">
              <a:buNone/>
            </a:pPr>
            <a:r>
              <a:rPr lang="ru-RU" dirty="0"/>
              <a:t>На самом деле если вопрос стоит именно так, то есть, если есть возможность не брать - лучше не брать</a:t>
            </a:r>
            <a:r>
              <a:rPr lang="ru-RU" b="1" dirty="0"/>
              <a:t>. </a:t>
            </a:r>
            <a:r>
              <a:rPr lang="ru-RU" b="1" dirty="0" err="1"/>
              <a:t>Equity</a:t>
            </a:r>
            <a:r>
              <a:rPr lang="ru-RU" b="1" dirty="0"/>
              <a:t> </a:t>
            </a:r>
            <a:r>
              <a:rPr lang="ru-RU" b="1" dirty="0" err="1"/>
              <a:t>is</a:t>
            </a:r>
            <a:r>
              <a:rPr lang="ru-RU" b="1" dirty="0"/>
              <a:t> a </a:t>
            </a:r>
            <a:r>
              <a:rPr lang="ru-RU" b="1" dirty="0" err="1"/>
              <a:t>blood</a:t>
            </a:r>
            <a:r>
              <a:rPr lang="ru-RU" b="1" dirty="0"/>
              <a:t>. </a:t>
            </a:r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b="1" dirty="0" err="1"/>
              <a:t>seldom</a:t>
            </a:r>
            <a:r>
              <a:rPr lang="ru-RU" b="1" dirty="0"/>
              <a:t> </a:t>
            </a:r>
            <a:r>
              <a:rPr lang="ru-RU" b="1" dirty="0" err="1"/>
              <a:t>want</a:t>
            </a:r>
            <a:r>
              <a:rPr lang="ru-RU" b="1" dirty="0"/>
              <a:t> </a:t>
            </a:r>
            <a:r>
              <a:rPr lang="ru-RU" b="1" dirty="0" err="1"/>
              <a:t>loose</a:t>
            </a:r>
            <a:r>
              <a:rPr lang="ru-RU" b="1" dirty="0"/>
              <a:t> </a:t>
            </a:r>
            <a:r>
              <a:rPr lang="ru-RU" b="1" dirty="0" err="1"/>
              <a:t>it</a:t>
            </a:r>
            <a:r>
              <a:rPr lang="ru-RU" dirty="0"/>
              <a:t>. Тем не менее, так же верно, что венчурные деньги — это машина времени. Тот самый редкий случай, когда за деньги можно купить время. Итак, когда брать.</a:t>
            </a:r>
            <a:br>
              <a:rPr lang="en-US" dirty="0"/>
            </a:br>
            <a:r>
              <a:rPr lang="ru-RU" b="1" dirty="0">
                <a:solidFill>
                  <a:srgbClr val="19848F"/>
                </a:solidFill>
              </a:rPr>
              <a:t>В трех случаях.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 валидацию (продукта, пользователя, канала).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 масштабирование.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 </a:t>
            </a:r>
            <a:r>
              <a:rPr lang="ru-RU" dirty="0" err="1"/>
              <a:t>pivot</a:t>
            </a:r>
            <a:r>
              <a:rPr lang="ru-RU" dirty="0"/>
              <a:t>.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871335" y="1206500"/>
            <a:ext cx="3986915" cy="526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Arial" panose="020B0604020202020204" pitchFamily="34" charset="0"/>
              <a:buChar char="•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30238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6205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SzPct val="81000"/>
              <a:buFont typeface="Courier New" panose="02070309020205020404" pitchFamily="49" charset="0"/>
              <a:buChar char="o"/>
              <a:tabLst>
                <a:tab pos="1079500" algn="l"/>
              </a:tabLst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ru-RU" b="1" dirty="0">
                <a:solidFill>
                  <a:schemeClr val="bg1"/>
                </a:solidFill>
              </a:rPr>
              <a:t>Что меняется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венчурными деньгами?</a:t>
            </a:r>
            <a:br>
              <a:rPr lang="en-US" dirty="0"/>
            </a:br>
            <a:endParaRPr lang="en-US" dirty="0"/>
          </a:p>
          <a:p>
            <a:pPr indent="0">
              <a:buFont typeface="Wingdings" panose="05000000000000000000" pitchFamily="2" charset="2"/>
              <a:buNone/>
            </a:pPr>
            <a:endParaRPr lang="en-US" sz="1400" dirty="0"/>
          </a:p>
          <a:p>
            <a:pPr indent="0">
              <a:buFont typeface="Wingdings" panose="05000000000000000000" pitchFamily="2" charset="2"/>
              <a:buNone/>
            </a:pPr>
            <a:r>
              <a:rPr lang="ru-RU" sz="1400" b="1" dirty="0"/>
              <a:t>“Дадут или не дадут?”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ru-RU" sz="1400" dirty="0"/>
              <a:t>Если есть под что давать, то могут и дать.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ru-RU" sz="1400" dirty="0"/>
              <a:t>На самом деле вопросов намного больше…</a:t>
            </a:r>
          </a:p>
          <a:p>
            <a:pPr marL="285750" indent="-285750"/>
            <a:r>
              <a:rPr lang="ru-RU" sz="1400" dirty="0"/>
              <a:t>Когда брать?</a:t>
            </a:r>
          </a:p>
          <a:p>
            <a:pPr marL="285750" indent="-285750"/>
            <a:r>
              <a:rPr lang="ru-RU" sz="1400" dirty="0"/>
              <a:t>Как брать?</a:t>
            </a:r>
          </a:p>
          <a:p>
            <a:pPr marL="285750" indent="-285750"/>
            <a:r>
              <a:rPr lang="ru-RU" sz="1400" dirty="0"/>
              <a:t>У кого брать?</a:t>
            </a:r>
          </a:p>
        </p:txBody>
      </p:sp>
    </p:spTree>
    <p:extLst>
      <p:ext uri="{BB962C8B-B14F-4D97-AF65-F5344CB8AC3E}">
        <p14:creationId xmlns:p14="http://schemas.microsoft.com/office/powerpoint/2010/main" val="279640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Специфические вопросы бизнес строительства.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Структура холдинга.</a:t>
            </a:r>
          </a:p>
          <a:p>
            <a:r>
              <a:rPr lang="ru-RU" b="1" dirty="0"/>
              <a:t>Два офиса. Штаты и Украина.</a:t>
            </a:r>
          </a:p>
          <a:p>
            <a:pPr lvl="2"/>
            <a:r>
              <a:rPr lang="ru-RU" dirty="0"/>
              <a:t>Где и кого нанимать?</a:t>
            </a:r>
          </a:p>
          <a:p>
            <a:pPr lvl="2"/>
            <a:r>
              <a:rPr lang="ru-RU" dirty="0"/>
              <a:t>Управляемость?</a:t>
            </a:r>
          </a:p>
          <a:p>
            <a:pPr lvl="2"/>
            <a:r>
              <a:rPr lang="ru-RU" dirty="0"/>
              <a:t>Вопрос культуры.</a:t>
            </a:r>
          </a:p>
          <a:p>
            <a:r>
              <a:rPr lang="ru-RU" b="1" dirty="0"/>
              <a:t>Компания в Штатах </a:t>
            </a:r>
            <a:r>
              <a:rPr lang="ru-RU" dirty="0"/>
              <a:t>– я теперь американец?</a:t>
            </a:r>
          </a:p>
          <a:p>
            <a:r>
              <a:rPr lang="ru-RU" b="1" dirty="0"/>
              <a:t>Отчетность и ее ДВЕ цели.</a:t>
            </a:r>
          </a:p>
          <a:p>
            <a:r>
              <a:rPr lang="ru-RU" b="1" dirty="0"/>
              <a:t>Проблемы роста.</a:t>
            </a:r>
          </a:p>
          <a:p>
            <a:pPr lvl="2"/>
            <a:r>
              <a:rPr lang="ru-RU" dirty="0"/>
              <a:t>Делегировать или сойти с ума?</a:t>
            </a:r>
          </a:p>
          <a:p>
            <a:pPr lvl="2"/>
            <a:r>
              <a:rPr lang="ru-RU" dirty="0" err="1"/>
              <a:t>Hire</a:t>
            </a:r>
            <a:r>
              <a:rPr lang="ru-RU" dirty="0"/>
              <a:t> and </a:t>
            </a:r>
            <a:r>
              <a:rPr lang="ru-RU" dirty="0" err="1"/>
              <a:t>fire</a:t>
            </a:r>
            <a:r>
              <a:rPr lang="ru-RU" dirty="0"/>
              <a:t>.</a:t>
            </a:r>
          </a:p>
          <a:p>
            <a:pPr lvl="2"/>
            <a:r>
              <a:rPr lang="ru-RU" dirty="0"/>
              <a:t>Масштабирование, но успеха.</a:t>
            </a:r>
          </a:p>
          <a:p>
            <a:pPr lvl="2"/>
            <a:r>
              <a:rPr lang="ru-RU" dirty="0" err="1"/>
              <a:t>Pivot</a:t>
            </a:r>
            <a:r>
              <a:rPr lang="en-US" dirty="0"/>
              <a:t>s</a:t>
            </a:r>
            <a:endParaRPr lang="ru-RU" dirty="0"/>
          </a:p>
          <a:p>
            <a:pPr lvl="2"/>
            <a:r>
              <a:rPr lang="ru-RU" dirty="0"/>
              <a:t>Первый тайм мы уже отыграли.</a:t>
            </a:r>
          </a:p>
          <a:p>
            <a:r>
              <a:rPr lang="ru-RU" b="1" dirty="0"/>
              <a:t>Когда продавать?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52" y="1514475"/>
            <a:ext cx="378313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en-US" dirty="0"/>
              <a:t>StarWind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211" y="1206500"/>
            <a:ext cx="3901190" cy="526891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200" b="1" dirty="0">
                <a:solidFill>
                  <a:srgbClr val="19848F"/>
                </a:solidFill>
              </a:rPr>
              <a:t>StarWind</a:t>
            </a:r>
            <a:r>
              <a:rPr lang="ru-RU" sz="1200" dirty="0"/>
              <a:t> – пример той самой глобальной компании, которая была построена из Украины. Сама по себе фраза означает</a:t>
            </a:r>
            <a:br>
              <a:rPr lang="ru-RU" sz="1200" dirty="0"/>
            </a:br>
            <a:r>
              <a:rPr lang="ru-RU" sz="1200" b="1" dirty="0">
                <a:solidFill>
                  <a:srgbClr val="EAB200"/>
                </a:solidFill>
              </a:rPr>
              <a:t>«во-многом вопреки».</a:t>
            </a:r>
            <a:endParaRPr lang="ru-RU" sz="1200" dirty="0"/>
          </a:p>
          <a:p>
            <a:pPr indent="0">
              <a:buNone/>
            </a:pPr>
            <a:r>
              <a:rPr lang="ru-RU" sz="1200" dirty="0"/>
              <a:t>Компания </a:t>
            </a:r>
            <a:r>
              <a:rPr lang="en-US" sz="1200" b="1" dirty="0">
                <a:solidFill>
                  <a:srgbClr val="19848F"/>
                </a:solidFill>
              </a:rPr>
              <a:t>StarWind</a:t>
            </a:r>
            <a:r>
              <a:rPr lang="ru-RU" sz="1200" b="1" dirty="0">
                <a:solidFill>
                  <a:srgbClr val="19848F"/>
                </a:solidFill>
              </a:rPr>
              <a:t> </a:t>
            </a:r>
            <a:r>
              <a:rPr lang="ru-RU" sz="1200" dirty="0"/>
              <a:t>разрабатывает и продает аппаратно-программные комплексы для организации отказоустойчивых систем хранения данных.</a:t>
            </a:r>
          </a:p>
          <a:p>
            <a:pPr indent="0">
              <a:buNone/>
            </a:pPr>
            <a:r>
              <a:rPr lang="ru-RU" sz="1200" b="1" dirty="0">
                <a:solidFill>
                  <a:srgbClr val="19848F"/>
                </a:solidFill>
              </a:rPr>
              <a:t>Компания имеет полный цикл производства:</a:t>
            </a:r>
          </a:p>
          <a:p>
            <a:pPr marL="171450" indent="-171450"/>
            <a:r>
              <a:rPr lang="ru-RU" sz="1200" dirty="0"/>
              <a:t>От создания программных продуктов до организации логистики продаж аппаратных комплексов.</a:t>
            </a:r>
          </a:p>
          <a:p>
            <a:pPr marL="171450" indent="-171450"/>
            <a:r>
              <a:rPr lang="ru-RU" sz="1200" dirty="0"/>
              <a:t>От R&amp;D до продаж включая маркетинг и поддержку.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859353" y="1206500"/>
            <a:ext cx="3901190" cy="526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Arial" panose="020B0604020202020204" pitchFamily="34" charset="0"/>
              <a:buChar char="•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30238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6205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SzPct val="81000"/>
              <a:buFont typeface="Courier New" panose="02070309020205020404" pitchFamily="49" charset="0"/>
              <a:buChar char="o"/>
              <a:tabLst>
                <a:tab pos="1079500" algn="l"/>
              </a:tabLst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r>
              <a:rPr lang="ru-RU" sz="1200" dirty="0"/>
              <a:t>В процессе создания и строительства бизнеса мы сделали практически все ошибки, какие можно было сделать. Но и сделали работу над ошибками, потому движемся к цели.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ru-RU" sz="1200" dirty="0"/>
              <a:t>На сегодня история еще не закончена. Компания растет. Растет ревунью и масштаб задач.</a:t>
            </a:r>
          </a:p>
          <a:p>
            <a:pPr marL="285750" indent="-285750"/>
            <a:r>
              <a:rPr lang="ru-RU" sz="1200" dirty="0"/>
              <a:t>Чему научились?</a:t>
            </a:r>
          </a:p>
          <a:p>
            <a:pPr marL="285750" indent="-285750"/>
            <a:r>
              <a:rPr lang="ru-RU" sz="1200" dirty="0"/>
              <a:t>Что сделали бы иначе?</a:t>
            </a:r>
          </a:p>
          <a:p>
            <a:pPr marL="285750" indent="-285750"/>
            <a:r>
              <a:rPr lang="ru-RU" sz="1200" dirty="0"/>
              <a:t>Что является драйвом?</a:t>
            </a:r>
            <a:endParaRPr lang="ru-RU" dirty="0"/>
          </a:p>
          <a:p>
            <a:pPr indent="0">
              <a:buFont typeface="Wingdings" panose="05000000000000000000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60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Об участниках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09436" y="1206500"/>
            <a:ext cx="3824990" cy="5268913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b="1" dirty="0">
                <a:solidFill>
                  <a:srgbClr val="19848F"/>
                </a:solidFill>
              </a:rPr>
              <a:t>Андрей </a:t>
            </a:r>
            <a:r>
              <a:rPr lang="ru-RU" b="1" dirty="0" err="1">
                <a:solidFill>
                  <a:srgbClr val="19848F"/>
                </a:solidFill>
              </a:rPr>
              <a:t>Колодюк</a:t>
            </a:r>
            <a:endParaRPr lang="ru-RU" dirty="0"/>
          </a:p>
          <a:p>
            <a:pPr indent="0">
              <a:buNone/>
            </a:pPr>
            <a:r>
              <a:rPr lang="ru-RU" sz="1200" dirty="0"/>
              <a:t>серийный предприниматель и венчурный инвестор, основатель и управляющий партнер</a:t>
            </a:r>
            <a:br>
              <a:rPr lang="ru-RU" sz="1200" dirty="0"/>
            </a:br>
            <a:r>
              <a:rPr lang="ru-RU" sz="1200" dirty="0"/>
              <a:t>в </a:t>
            </a:r>
            <a:r>
              <a:rPr lang="ru-RU" sz="1200" dirty="0" err="1"/>
              <a:t>AVentures</a:t>
            </a:r>
            <a:r>
              <a:rPr lang="ru-RU" sz="1200" dirty="0"/>
              <a:t> </a:t>
            </a:r>
            <a:r>
              <a:rPr lang="ru-RU" sz="1200" dirty="0" err="1"/>
              <a:t>Capital</a:t>
            </a:r>
            <a:r>
              <a:rPr lang="ru-RU" sz="1200" dirty="0"/>
              <a:t>.</a:t>
            </a:r>
          </a:p>
          <a:p>
            <a:pPr indent="0">
              <a:buNone/>
            </a:pPr>
            <a:r>
              <a:rPr lang="ru-RU" sz="1200" dirty="0"/>
              <a:t>Он начал свою предпринимательскую деятельность в Нью-Йорке в 1992 году и до сегодняшнего дня основал и построил более 10 компаний в IT, телекоммуникационной, интернет, медиа сферах с общей выручкой более $ 1 млрд.</a:t>
            </a:r>
          </a:p>
          <a:p>
            <a:pPr indent="0">
              <a:buNone/>
            </a:pPr>
            <a:r>
              <a:rPr lang="ru-RU" sz="1200" b="1" dirty="0">
                <a:solidFill>
                  <a:srgbClr val="19848F"/>
                </a:solidFill>
              </a:rPr>
              <a:t>В 2012</a:t>
            </a:r>
            <a:r>
              <a:rPr lang="ru-RU" sz="1200" dirty="0"/>
              <a:t> году вместе с партнерами запустил новый венчурный фонд - </a:t>
            </a:r>
            <a:r>
              <a:rPr lang="ru-RU" sz="1200" dirty="0" err="1"/>
              <a:t>AVentures</a:t>
            </a:r>
            <a:r>
              <a:rPr lang="ru-RU" sz="1200" dirty="0"/>
              <a:t> </a:t>
            </a:r>
            <a:r>
              <a:rPr lang="ru-RU" sz="1200" dirty="0" err="1"/>
              <a:t>Capital</a:t>
            </a:r>
            <a:r>
              <a:rPr lang="ru-RU" sz="1200" dirty="0"/>
              <a:t>, ориентированный на инвестирование в IT и веб-проекты на ранних стадиях. Основным </a:t>
            </a:r>
            <a:r>
              <a:rPr lang="ru-RU" sz="1200" dirty="0" err="1"/>
              <a:t>требо-ванием</a:t>
            </a:r>
            <a:r>
              <a:rPr lang="ru-RU" sz="1200" dirty="0"/>
              <a:t> к стартапам является нацеленность на мировой рынок и наличие технологической команды в Украине. </a:t>
            </a:r>
          </a:p>
          <a:p>
            <a:pPr indent="0">
              <a:buNone/>
            </a:pPr>
            <a:r>
              <a:rPr lang="ru-RU" sz="1200" b="1" dirty="0">
                <a:solidFill>
                  <a:srgbClr val="19848F"/>
                </a:solidFill>
              </a:rPr>
              <a:t>В августе 2014 </a:t>
            </a:r>
            <a:r>
              <a:rPr lang="ru-RU" sz="1200" dirty="0"/>
              <a:t>Андрей инициировал основание UVCA (</a:t>
            </a:r>
            <a:r>
              <a:rPr lang="ru-RU" sz="1200" dirty="0" err="1"/>
              <a:t>Украиснкая</a:t>
            </a:r>
            <a:r>
              <a:rPr lang="ru-RU" sz="1200" dirty="0"/>
              <a:t> Ассоциация Венчурного Капитала и Прямых Инвестиций), а</a:t>
            </a:r>
            <a:br>
              <a:rPr lang="ru-RU" sz="1200" dirty="0"/>
            </a:br>
            <a:r>
              <a:rPr lang="ru-RU" sz="1200" b="1" dirty="0">
                <a:solidFill>
                  <a:srgbClr val="19848F"/>
                </a:solidFill>
              </a:rPr>
              <a:t>В</a:t>
            </a:r>
            <a:r>
              <a:rPr lang="ru-RU" sz="1200" dirty="0"/>
              <a:t> </a:t>
            </a:r>
            <a:r>
              <a:rPr lang="ru-RU" sz="1200" b="1" dirty="0">
                <a:solidFill>
                  <a:srgbClr val="19848F"/>
                </a:solidFill>
              </a:rPr>
              <a:t>ноябре 2014 года </a:t>
            </a:r>
            <a:r>
              <a:rPr lang="ru-RU" sz="1200" dirty="0"/>
              <a:t>был избран Главой Наблюдательного совета Ассоциации.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"/>
          <a:stretch/>
        </p:blipFill>
        <p:spPr>
          <a:xfrm>
            <a:off x="137886" y="857249"/>
            <a:ext cx="4399757" cy="58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Об участниках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909435" y="1206500"/>
            <a:ext cx="3863089" cy="526891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dirty="0">
                <a:solidFill>
                  <a:srgbClr val="19848F"/>
                </a:solidFill>
              </a:rPr>
              <a:t>Артем Берман</a:t>
            </a:r>
          </a:p>
          <a:p>
            <a:pPr indent="0">
              <a:buNone/>
            </a:pPr>
            <a:r>
              <a:rPr lang="ru-RU" sz="1100" dirty="0"/>
              <a:t>является серийным предпринимателем и успешным соучредителем нескольких ИТ-стартапов. </a:t>
            </a:r>
          </a:p>
          <a:p>
            <a:pPr indent="0">
              <a:buNone/>
            </a:pPr>
            <a:r>
              <a:rPr lang="ru-RU" sz="1100" b="1" dirty="0">
                <a:solidFill>
                  <a:srgbClr val="19848F"/>
                </a:solidFill>
              </a:rPr>
              <a:t>В 2003 году</a:t>
            </a:r>
            <a:r>
              <a:rPr lang="ru-RU" sz="1100" dirty="0"/>
              <a:t> он с партнером основал StarWind </a:t>
            </a:r>
            <a:r>
              <a:rPr lang="ru-RU" sz="1100" dirty="0" err="1"/>
              <a:t>Software</a:t>
            </a:r>
            <a:r>
              <a:rPr lang="ru-RU" sz="1100" dirty="0"/>
              <a:t>, компанию, которая в настоящее время является крупным поставщиком отказоустойчивых решений для организации хранения данных.</a:t>
            </a:r>
            <a:br>
              <a:rPr lang="ru-RU" sz="1100" dirty="0"/>
            </a:br>
            <a:r>
              <a:rPr lang="ru-RU" sz="1100" dirty="0"/>
              <a:t>Артем отвечает за продажи и операции компании. </a:t>
            </a:r>
          </a:p>
          <a:p>
            <a:pPr indent="0">
              <a:buNone/>
            </a:pPr>
            <a:r>
              <a:rPr lang="ru-RU" sz="1100" dirty="0"/>
              <a:t>Артем Берман получил степень бакалавра в области Экономики и Управления в </a:t>
            </a:r>
            <a:r>
              <a:rPr lang="ru-RU" sz="1100" dirty="0" err="1"/>
              <a:t>ИРЭСПиП</a:t>
            </a:r>
            <a:r>
              <a:rPr lang="ru-RU" sz="1100" dirty="0"/>
              <a:t> (Москва, Россия</a:t>
            </a:r>
            <a:r>
              <a:rPr lang="en-US" sz="1100" dirty="0"/>
              <a:t>, 1997</a:t>
            </a:r>
            <a:r>
              <a:rPr lang="ru-RU" sz="1100" dirty="0"/>
              <a:t>), </a:t>
            </a:r>
            <a:r>
              <a:rPr lang="ru-RU" sz="1100" dirty="0" err="1"/>
              <a:t>Executive</a:t>
            </a:r>
            <a:r>
              <a:rPr lang="ru-RU" sz="1100" dirty="0"/>
              <a:t> MBA в </a:t>
            </a:r>
            <a:r>
              <a:rPr lang="ru-RU" sz="1100" dirty="0" err="1"/>
              <a:t>Edinburgh</a:t>
            </a:r>
            <a:r>
              <a:rPr lang="ru-RU" sz="1100" dirty="0"/>
              <a:t> </a:t>
            </a:r>
            <a:r>
              <a:rPr lang="ru-RU" sz="1100" dirty="0" err="1"/>
              <a:t>Business</a:t>
            </a:r>
            <a:r>
              <a:rPr lang="ru-RU" sz="1100" dirty="0"/>
              <a:t> </a:t>
            </a:r>
            <a:r>
              <a:rPr lang="ru-RU" sz="1100" dirty="0" err="1"/>
              <a:t>School</a:t>
            </a:r>
            <a:r>
              <a:rPr lang="ru-RU" sz="1100" dirty="0"/>
              <a:t> (</a:t>
            </a:r>
            <a:r>
              <a:rPr lang="ru-RU" sz="1100" dirty="0" err="1"/>
              <a:t>Heriot-Watt</a:t>
            </a:r>
            <a:r>
              <a:rPr lang="ru-RU" sz="1100" dirty="0"/>
              <a:t> </a:t>
            </a:r>
            <a:r>
              <a:rPr lang="ru-RU" sz="1100" dirty="0" err="1"/>
              <a:t>University</a:t>
            </a:r>
            <a:r>
              <a:rPr lang="ru-RU" sz="1100" dirty="0"/>
              <a:t>, </a:t>
            </a:r>
            <a:r>
              <a:rPr lang="ru-RU" sz="1100" dirty="0" err="1"/>
              <a:t>Edinburgh</a:t>
            </a:r>
            <a:r>
              <a:rPr lang="ru-RU" sz="1100" dirty="0"/>
              <a:t>,</a:t>
            </a:r>
            <a:br>
              <a:rPr lang="ru-RU" sz="1100" dirty="0"/>
            </a:br>
            <a:r>
              <a:rPr lang="ru-RU" sz="1100" dirty="0"/>
              <a:t>UK, </a:t>
            </a:r>
            <a:r>
              <a:rPr lang="en-US" sz="1100" dirty="0"/>
              <a:t>2014</a:t>
            </a:r>
            <a:r>
              <a:rPr lang="ru-RU" sz="1100" dirty="0"/>
              <a:t>) и сейчас делает PhD тезис в</a:t>
            </a:r>
            <a:br>
              <a:rPr lang="ru-RU" sz="1100" dirty="0"/>
            </a:br>
            <a:r>
              <a:rPr lang="ru-RU" sz="1100" dirty="0" err="1"/>
              <a:t>Universitat</a:t>
            </a:r>
            <a:r>
              <a:rPr lang="ru-RU" sz="1100" dirty="0"/>
              <a:t> </a:t>
            </a:r>
            <a:r>
              <a:rPr lang="ru-RU" sz="1100" dirty="0" err="1"/>
              <a:t>Rovira</a:t>
            </a:r>
            <a:r>
              <a:rPr lang="ru-RU" sz="1100" dirty="0"/>
              <a:t> y Virgili (</a:t>
            </a:r>
            <a:r>
              <a:rPr lang="ru-RU" sz="1100" dirty="0" err="1"/>
              <a:t>Tarragona</a:t>
            </a:r>
            <a:r>
              <a:rPr lang="ru-RU" sz="1100" dirty="0"/>
              <a:t>, </a:t>
            </a:r>
            <a:r>
              <a:rPr lang="ru-RU" sz="1100" dirty="0" err="1"/>
              <a:t>Spain</a:t>
            </a:r>
            <a:r>
              <a:rPr lang="ru-RU" sz="1100" dirty="0"/>
              <a:t>).</a:t>
            </a:r>
          </a:p>
          <a:p>
            <a:pPr indent="0">
              <a:buNone/>
            </a:pPr>
            <a:r>
              <a:rPr lang="ru-RU" sz="1200" dirty="0"/>
              <a:t>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7" t="12615" r="12707" b="487"/>
          <a:stretch/>
        </p:blipFill>
        <p:spPr>
          <a:xfrm>
            <a:off x="133350" y="857250"/>
            <a:ext cx="43910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02066" y="4113204"/>
            <a:ext cx="3169168" cy="54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>
              <a:spcBef>
                <a:spcPct val="20000"/>
              </a:spcBef>
              <a:buFont typeface="Arial" charset="0"/>
              <a:buNone/>
              <a:defRPr sz="16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/>
            </a:lvl2pPr>
            <a:lvl3pPr>
              <a:spcBef>
                <a:spcPct val="20000"/>
              </a:spcBef>
              <a:buFont typeface="Arial" charset="0"/>
              <a:buChar char="•"/>
              <a:defRPr sz="2400"/>
            </a:lvl3pPr>
            <a:lvl4pPr>
              <a:spcBef>
                <a:spcPct val="20000"/>
              </a:spcBef>
              <a:buFont typeface="Arial" charset="0"/>
              <a:buChar char="–"/>
              <a:defRPr sz="2000"/>
            </a:lvl4pPr>
            <a:lvl5pPr>
              <a:spcBef>
                <a:spcPct val="20000"/>
              </a:spcBef>
              <a:buFont typeface="Arial" charset="0"/>
              <a:buChar char="»"/>
              <a:defRPr sz="2000"/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algn="ctr"/>
            <a:r>
              <a:rPr lang="en-US" sz="2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Thank you!</a:t>
            </a:r>
            <a:endParaRPr lang="ru-RU" sz="2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50" y="2255005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17" y="2255005"/>
            <a:ext cx="1440000" cy="1440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15233" y="4113204"/>
            <a:ext cx="3169168" cy="54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>
              <a:spcBef>
                <a:spcPct val="20000"/>
              </a:spcBef>
              <a:buFont typeface="Arial" charset="0"/>
              <a:buNone/>
              <a:defRPr sz="16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/>
            </a:lvl2pPr>
            <a:lvl3pPr>
              <a:spcBef>
                <a:spcPct val="20000"/>
              </a:spcBef>
              <a:buFont typeface="Arial" charset="0"/>
              <a:buChar char="•"/>
              <a:defRPr sz="2400"/>
            </a:lvl3pPr>
            <a:lvl4pPr>
              <a:spcBef>
                <a:spcPct val="20000"/>
              </a:spcBef>
              <a:buFont typeface="Arial" charset="0"/>
              <a:buChar char="–"/>
              <a:defRPr sz="2000"/>
            </a:lvl4pPr>
            <a:lvl5pPr>
              <a:spcBef>
                <a:spcPct val="20000"/>
              </a:spcBef>
              <a:buFont typeface="Arial" charset="0"/>
              <a:buChar char="»"/>
              <a:defRPr sz="2000"/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9pPr>
          </a:lstStyle>
          <a:p>
            <a:pPr algn="ctr"/>
            <a:r>
              <a:rPr lang="en-US" sz="2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Questions</a:t>
            </a:r>
            <a:endParaRPr lang="ru-RU" sz="2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5240" y="4679312"/>
            <a:ext cx="164282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78407" y="4679312"/>
            <a:ext cx="1642821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6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Круг вопросов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211" y="1206500"/>
            <a:ext cx="8355280" cy="5268913"/>
          </a:xfrm>
        </p:spPr>
        <p:txBody>
          <a:bodyPr>
            <a:normAutofit/>
          </a:bodyPr>
          <a:lstStyle/>
          <a:p>
            <a:r>
              <a:rPr lang="ru-RU" dirty="0"/>
              <a:t>Что такое компания и что такое глобальная компания?</a:t>
            </a:r>
          </a:p>
          <a:p>
            <a:r>
              <a:rPr lang="ru-RU" dirty="0"/>
              <a:t>Какие перспективы у украинских предпринимателей в Украине?</a:t>
            </a:r>
          </a:p>
          <a:p>
            <a:r>
              <a:rPr lang="ru-RU" dirty="0"/>
              <a:t>Какие особенности (плюсы/минусы) ведения бизнеса в Украине и за рубежом?</a:t>
            </a:r>
          </a:p>
          <a:p>
            <a:r>
              <a:rPr lang="ru-RU" dirty="0"/>
              <a:t>Венчурные деньги и их роль?</a:t>
            </a:r>
          </a:p>
          <a:p>
            <a:r>
              <a:rPr lang="ru-RU" dirty="0"/>
              <a:t>Увеличился ли отток специалистов в последние годы и с чем это связано</a:t>
            </a:r>
            <a:r>
              <a:rPr lang="en-US" dirty="0"/>
              <a:t>?</a:t>
            </a:r>
            <a:endParaRPr lang="uk-UA" dirty="0"/>
          </a:p>
          <a:p>
            <a:r>
              <a:rPr lang="ru-RU" dirty="0"/>
              <a:t>Какие условия в Украине необходимо создать, чтобы отток талантов с каждым годом только уменьшался?</a:t>
            </a:r>
          </a:p>
          <a:p>
            <a:pPr marL="171450" indent="-171450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5501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33256" y="1236151"/>
            <a:ext cx="3718164" cy="5036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en-US" dirty="0"/>
              <a:t>Startup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42211" y="1206500"/>
            <a:ext cx="3928312" cy="526891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800" b="1" dirty="0" err="1">
                <a:solidFill>
                  <a:srgbClr val="19848F"/>
                </a:solidFill>
              </a:rPr>
              <a:t>Startup</a:t>
            </a:r>
            <a:r>
              <a:rPr lang="ru-RU" sz="1400" dirty="0"/>
              <a:t> – новый бизнес который имеет потенциал масштабирования. Отсюда ряд критериев.</a:t>
            </a:r>
            <a:br>
              <a:rPr lang="ru-RU" sz="1400" dirty="0"/>
            </a:br>
            <a:r>
              <a:rPr lang="ru-RU" sz="1400" dirty="0"/>
              <a:t>(КАК ПРАВИЛО! Всегда могут быть исключения):</a:t>
            </a:r>
          </a:p>
          <a:p>
            <a:pPr marL="228600" lvl="0"/>
            <a:r>
              <a:rPr lang="ru-RU" sz="1400" dirty="0"/>
              <a:t>достаточность ниши</a:t>
            </a:r>
          </a:p>
          <a:p>
            <a:pPr marL="228600" lvl="0"/>
            <a:r>
              <a:rPr lang="ru-RU" sz="1400" dirty="0"/>
              <a:t>отсутствие географической привязки</a:t>
            </a:r>
          </a:p>
          <a:p>
            <a:pPr marL="228600" lvl="0"/>
            <a:r>
              <a:rPr lang="ru-RU" sz="1400" dirty="0"/>
              <a:t>вирусный потенциал или понимание </a:t>
            </a:r>
            <a:r>
              <a:rPr lang="en-US" sz="1400" dirty="0"/>
              <a:t>delivery network</a:t>
            </a:r>
            <a:endParaRPr lang="ru-RU" sz="1400" dirty="0"/>
          </a:p>
          <a:p>
            <a:pPr indent="0">
              <a:buNone/>
            </a:pPr>
            <a:r>
              <a:rPr lang="ru-RU" sz="1400" dirty="0"/>
              <a:t>Изобретение и инновация? Разница небольшая, но очень существенная.</a:t>
            </a:r>
            <a:br>
              <a:rPr lang="en-US" sz="1400" dirty="0"/>
            </a:br>
            <a:r>
              <a:rPr lang="ru-RU" sz="1800" b="1" dirty="0">
                <a:solidFill>
                  <a:srgbClr val="19848F"/>
                </a:solidFill>
              </a:rPr>
              <a:t>Инновация</a:t>
            </a:r>
            <a:r>
              <a:rPr lang="ru-RU" sz="1400" b="1" dirty="0">
                <a:solidFill>
                  <a:srgbClr val="19848F"/>
                </a:solidFill>
              </a:rPr>
              <a:t> </a:t>
            </a:r>
            <a:r>
              <a:rPr lang="ru-RU" sz="1400" dirty="0"/>
              <a:t>– это изобретение, вокруг которого можно построить бизнес.</a:t>
            </a:r>
          </a:p>
          <a:p>
            <a:pPr indent="0">
              <a:buNone/>
            </a:pPr>
            <a:endParaRPr lang="ru-RU" sz="1400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750740" y="1206500"/>
            <a:ext cx="3928312" cy="526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Arial" panose="020B0604020202020204" pitchFamily="34" charset="0"/>
              <a:buChar char="•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30238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6205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SzPct val="81000"/>
              <a:buFont typeface="Courier New" panose="02070309020205020404" pitchFamily="49" charset="0"/>
              <a:buChar char="o"/>
              <a:tabLst>
                <a:tab pos="1079500" algn="l"/>
              </a:tabLst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r>
              <a:rPr lang="ru-RU" sz="1800" b="1" dirty="0">
                <a:solidFill>
                  <a:schemeClr val="bg1"/>
                </a:solidFill>
              </a:rPr>
              <a:t>Вопросы по теме:</a:t>
            </a:r>
          </a:p>
          <a:p>
            <a:pPr marL="228600"/>
            <a:r>
              <a:rPr lang="ru-RU" sz="1400" dirty="0"/>
              <a:t>Чего стоит идея? </a:t>
            </a:r>
          </a:p>
          <a:p>
            <a:pPr marL="228600"/>
            <a:r>
              <a:rPr lang="ru-RU" sz="1400" dirty="0"/>
              <a:t>Важна ли уникальность?</a:t>
            </a:r>
          </a:p>
          <a:p>
            <a:pPr marL="228600"/>
            <a:r>
              <a:rPr lang="ru-RU" sz="1400" dirty="0"/>
              <a:t>Мыльный пузырь состоящий из мыльных пузырей?</a:t>
            </a:r>
          </a:p>
          <a:p>
            <a:pPr marL="228600"/>
            <a:r>
              <a:rPr lang="ru-RU" sz="1400" dirty="0"/>
              <a:t>Как здорово, что все мы здесь сегодня собрались. Цель? </a:t>
            </a:r>
          </a:p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34" y="1038386"/>
            <a:ext cx="961218" cy="9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8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5801" y="1189655"/>
            <a:ext cx="7956952" cy="5036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Компания. Семантика слова.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indent="0">
              <a:spcBef>
                <a:spcPts val="300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Бизнес (компания)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– форма организации людей.</a:t>
            </a:r>
          </a:p>
          <a:p>
            <a:pPr indent="0">
              <a:spcBef>
                <a:spcPts val="3000"/>
              </a:spcBef>
              <a:buNone/>
            </a:pPr>
            <a:r>
              <a:rPr lang="ru-RU" sz="1400" dirty="0"/>
              <a:t>Компании создаются компаниями… зачастую – компаниями друзей.</a:t>
            </a:r>
            <a:br>
              <a:rPr lang="ru-RU" sz="1400" dirty="0"/>
            </a:br>
            <a:r>
              <a:rPr lang="ru-RU" sz="1400" dirty="0"/>
              <a:t>Соответственно «кадры решают все».  Стартапы с хорошей командой и слабой идеей рано или поздно выстреливают (через серию </a:t>
            </a:r>
            <a:r>
              <a:rPr lang="ru-RU" sz="1400" dirty="0" err="1"/>
              <a:t>pivots</a:t>
            </a:r>
            <a:r>
              <a:rPr lang="ru-RU" sz="1400" dirty="0"/>
              <a:t>). В обратной ситуации тонут. </a:t>
            </a:r>
          </a:p>
          <a:p>
            <a:pPr indent="0">
              <a:buNone/>
            </a:pPr>
            <a:r>
              <a:rPr lang="ru-RU" b="1" dirty="0">
                <a:solidFill>
                  <a:srgbClr val="19848F"/>
                </a:solidFill>
              </a:rPr>
              <a:t>Минимально необходимая команда </a:t>
            </a:r>
            <a:r>
              <a:rPr lang="ru-RU" sz="1400" dirty="0"/>
              <a:t>– та, что позволяет обеспечивать критически важные активности бизнеса на текущем этапе его развития. Соответственно во времени команда и профайл критических людей очень сильно меняется.</a:t>
            </a:r>
            <a:br>
              <a:rPr lang="ru-RU" sz="1400" dirty="0"/>
            </a:br>
            <a:r>
              <a:rPr lang="ru-RU" sz="1400" b="1" dirty="0"/>
              <a:t>Сегодня</a:t>
            </a:r>
            <a:r>
              <a:rPr lang="ru-RU" sz="1400" dirty="0"/>
              <a:t> – незаменимый человек программист.</a:t>
            </a:r>
            <a:br>
              <a:rPr lang="ru-RU" sz="1400" dirty="0"/>
            </a:br>
            <a:r>
              <a:rPr lang="ru-RU" sz="1400" b="1" dirty="0"/>
              <a:t>Завтра </a:t>
            </a:r>
            <a:r>
              <a:rPr lang="ru-RU" sz="1400" dirty="0"/>
              <a:t>– финансовый директор.</a:t>
            </a:r>
          </a:p>
          <a:p>
            <a:pPr indent="0">
              <a:buNone/>
            </a:pPr>
            <a:r>
              <a:rPr lang="ru-RU" sz="1400" dirty="0"/>
              <a:t>К теме людей как наемного персонала еще вернемся.</a:t>
            </a:r>
            <a:br>
              <a:rPr lang="ru-RU" sz="1400" dirty="0"/>
            </a:br>
            <a:r>
              <a:rPr lang="ru-RU" sz="1400" dirty="0"/>
              <a:t>Сейчас поговорим о </a:t>
            </a:r>
            <a:r>
              <a:rPr lang="ru-RU" sz="1400" b="1" dirty="0" err="1">
                <a:solidFill>
                  <a:srgbClr val="19848F"/>
                </a:solidFill>
              </a:rPr>
              <a:t>фаундерах</a:t>
            </a:r>
            <a:r>
              <a:rPr lang="ru-RU" sz="1400" dirty="0"/>
              <a:t>. </a:t>
            </a:r>
          </a:p>
          <a:p>
            <a:pPr marL="285750" indent="-285750"/>
            <a:r>
              <a:rPr lang="ru-RU" sz="1400" dirty="0"/>
              <a:t>Какой набор навыков и характеристик делает человека предпринимателем?</a:t>
            </a:r>
          </a:p>
          <a:p>
            <a:pPr marL="285750" indent="-285750"/>
            <a:r>
              <a:rPr lang="ru-RU" sz="1400" dirty="0"/>
              <a:t>И кто такой основатель бизнеса в собственной компании - всемогущий джин</a:t>
            </a:r>
            <a:br>
              <a:rPr lang="ru-RU" sz="1400" dirty="0"/>
            </a:br>
            <a:r>
              <a:rPr lang="ru-RU" sz="1400" dirty="0"/>
              <a:t>или раб лампы?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67" y="991890"/>
            <a:ext cx="961218" cy="96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Жизненный цикл компании. Этапы.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210" y="2142365"/>
            <a:ext cx="3905065" cy="4333048"/>
          </a:xfrm>
        </p:spPr>
        <p:txBody>
          <a:bodyPr/>
          <a:lstStyle/>
          <a:p>
            <a:pPr indent="0">
              <a:buNone/>
            </a:pPr>
            <a:r>
              <a:rPr lang="ru-RU" b="1" dirty="0">
                <a:solidFill>
                  <a:srgbClr val="19848F"/>
                </a:solidFill>
              </a:rPr>
              <a:t>Если совсем просто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Поиск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Рост (масштабирование)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Выход или перезапуск</a:t>
            </a:r>
          </a:p>
          <a:p>
            <a:pPr indent="0">
              <a:buNone/>
            </a:pPr>
            <a:endParaRPr lang="ru-RU" sz="1400" dirty="0"/>
          </a:p>
          <a:p>
            <a:pPr indent="0">
              <a:buNone/>
            </a:pPr>
            <a:r>
              <a:rPr lang="ru-RU" sz="1400" dirty="0"/>
              <a:t>На каждом этапе свои </a:t>
            </a:r>
            <a:r>
              <a:rPr lang="ru-RU" sz="1400" b="1" dirty="0"/>
              <a:t>стратегии</a:t>
            </a:r>
            <a:r>
              <a:rPr lang="ru-RU" sz="1400" dirty="0"/>
              <a:t>, свой </a:t>
            </a:r>
            <a:r>
              <a:rPr lang="ru-RU" sz="1400" b="1" dirty="0"/>
              <a:t>набор инструментов</a:t>
            </a:r>
            <a:r>
              <a:rPr lang="ru-RU" sz="1400" dirty="0"/>
              <a:t>, свои </a:t>
            </a:r>
            <a:r>
              <a:rPr lang="ru-RU" sz="1400" b="1" dirty="0"/>
              <a:t>вызовы</a:t>
            </a:r>
            <a:r>
              <a:rPr lang="ru-RU" sz="1400" dirty="0"/>
              <a:t>. </a:t>
            </a:r>
          </a:p>
          <a:p>
            <a:pPr indent="0">
              <a:buNone/>
            </a:pPr>
            <a:endParaRPr lang="ru-RU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4574326" y="1480760"/>
            <a:ext cx="4189966" cy="4478590"/>
            <a:chOff x="4574326" y="1392270"/>
            <a:chExt cx="4189966" cy="4478590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4726983" y="5563083"/>
              <a:ext cx="4037309" cy="0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81610" y="5563083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EAB200"/>
                  </a:solidFill>
                  <a:latin typeface="Century Gothic" panose="020B0502020202020204" pitchFamily="34" charset="0"/>
                </a:rPr>
                <a:t>Time</a:t>
              </a:r>
              <a:endParaRPr lang="ru-RU" sz="1400" b="1" dirty="0">
                <a:solidFill>
                  <a:srgbClr val="EAB2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rot="16200000">
              <a:off x="3089082" y="3976334"/>
              <a:ext cx="3586038" cy="0"/>
            </a:xfrm>
            <a:prstGeom prst="straightConnector1">
              <a:avLst/>
            </a:prstGeom>
            <a:ln w="57150"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4320891" y="3976334"/>
              <a:ext cx="814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EAB200"/>
                  </a:solidFill>
                  <a:latin typeface="Century Gothic" panose="020B0502020202020204" pitchFamily="34" charset="0"/>
                </a:rPr>
                <a:t>Growth</a:t>
              </a:r>
              <a:endParaRPr lang="ru-RU" sz="1400" b="1" dirty="0">
                <a:solidFill>
                  <a:srgbClr val="EAB2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5000625" y="2524125"/>
              <a:ext cx="3324225" cy="2943225"/>
              <a:chOff x="5000625" y="2524125"/>
              <a:chExt cx="3324225" cy="2943225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5000625" y="4991100"/>
                <a:ext cx="0" cy="47625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6949580" y="3127350"/>
                <a:ext cx="19050" cy="234000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7620000" y="2524125"/>
                <a:ext cx="0" cy="2943225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5686425" y="4387350"/>
                <a:ext cx="0" cy="108000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5000625" y="4991100"/>
                <a:ext cx="685800" cy="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686425" y="4387350"/>
                <a:ext cx="619125" cy="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6334125" y="3667350"/>
                <a:ext cx="0" cy="180000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6334125" y="3667350"/>
                <a:ext cx="619125" cy="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7000875" y="3127350"/>
                <a:ext cx="619125" cy="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8324850" y="2524125"/>
                <a:ext cx="0" cy="2943225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7620000" y="2524125"/>
                <a:ext cx="704850" cy="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7620000" y="3314700"/>
                <a:ext cx="704850" cy="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000625" y="5467350"/>
                <a:ext cx="3324225" cy="0"/>
              </a:xfrm>
              <a:prstGeom prst="line">
                <a:avLst/>
              </a:prstGeom>
              <a:ln w="19050">
                <a:solidFill>
                  <a:srgbClr val="19848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7675509" y="4587126"/>
              <a:ext cx="902811" cy="261610"/>
            </a:xfrm>
            <a:prstGeom prst="rect">
              <a:avLst/>
            </a:prstGeom>
            <a:solidFill>
              <a:srgbClr val="EDEDED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Harvesting</a:t>
              </a:r>
              <a:endParaRPr lang="ru-RU" sz="1200" b="1" dirty="0">
                <a:solidFill>
                  <a:srgbClr val="19848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75509" y="2006489"/>
              <a:ext cx="1047082" cy="430887"/>
            </a:xfrm>
            <a:prstGeom prst="rect">
              <a:avLst/>
            </a:prstGeom>
            <a:solidFill>
              <a:srgbClr val="EDEDED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Re-Inventing</a:t>
              </a:r>
            </a:p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Business</a:t>
              </a:r>
              <a:endParaRPr lang="ru-RU" sz="1200" b="1" dirty="0">
                <a:solidFill>
                  <a:srgbClr val="19848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32309" y="4508693"/>
              <a:ext cx="7841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Concept</a:t>
              </a:r>
            </a:p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Creation</a:t>
              </a:r>
              <a:endParaRPr lang="ru-RU" sz="1200" b="1" dirty="0">
                <a:solidFill>
                  <a:srgbClr val="19848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5884" y="3889568"/>
              <a:ext cx="11079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Concept</a:t>
              </a:r>
            </a:p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Development</a:t>
              </a:r>
              <a:endParaRPr lang="ru-RU" sz="1200" b="1" dirty="0">
                <a:solidFill>
                  <a:srgbClr val="19848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91377" y="3175193"/>
              <a:ext cx="11079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Market</a:t>
              </a:r>
            </a:p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Development</a:t>
              </a:r>
              <a:endParaRPr lang="ru-RU" sz="1200" b="1" dirty="0">
                <a:solidFill>
                  <a:srgbClr val="19848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71782" y="2644576"/>
              <a:ext cx="104547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Business</a:t>
              </a:r>
            </a:p>
            <a:p>
              <a:r>
                <a:rPr lang="en-US" sz="11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Optimization</a:t>
              </a:r>
              <a:endParaRPr lang="ru-RU" sz="1200" b="1" dirty="0">
                <a:solidFill>
                  <a:srgbClr val="19848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05380" y="1392270"/>
              <a:ext cx="2680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9848F"/>
                  </a:solidFill>
                  <a:latin typeface="Century Gothic" panose="020B0502020202020204" pitchFamily="34" charset="0"/>
                </a:rPr>
                <a:t>Product/Business Cycle</a:t>
              </a:r>
              <a:endParaRPr lang="ru-RU" sz="1600" b="1" dirty="0">
                <a:solidFill>
                  <a:srgbClr val="19848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Дуга 61"/>
            <p:cNvSpPr/>
            <p:nvPr/>
          </p:nvSpPr>
          <p:spPr>
            <a:xfrm flipV="1">
              <a:off x="6899373" y="2142365"/>
              <a:ext cx="1425476" cy="1032828"/>
            </a:xfrm>
            <a:prstGeom prst="arc">
              <a:avLst>
                <a:gd name="adj1" fmla="val 16200000"/>
                <a:gd name="adj2" fmla="val 48418"/>
              </a:avLst>
            </a:prstGeom>
            <a:ln w="57150">
              <a:solidFill>
                <a:srgbClr val="EAB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: фигура 68"/>
            <p:cNvSpPr/>
            <p:nvPr/>
          </p:nvSpPr>
          <p:spPr>
            <a:xfrm>
              <a:off x="5265173" y="3344998"/>
              <a:ext cx="2813773" cy="1900203"/>
            </a:xfrm>
            <a:custGeom>
              <a:avLst/>
              <a:gdLst>
                <a:gd name="connsiteX0" fmla="*/ 0 w 2935888"/>
                <a:gd name="connsiteY0" fmla="*/ 1537405 h 1537405"/>
                <a:gd name="connsiteX1" fmla="*/ 1704975 w 2935888"/>
                <a:gd name="connsiteY1" fmla="*/ 194380 h 1537405"/>
                <a:gd name="connsiteX2" fmla="*/ 2847975 w 2935888"/>
                <a:gd name="connsiteY2" fmla="*/ 13405 h 1537405"/>
                <a:gd name="connsiteX3" fmla="*/ 2857500 w 2935888"/>
                <a:gd name="connsiteY3" fmla="*/ 13405 h 1537405"/>
                <a:gd name="connsiteX0" fmla="*/ 0 w 2987403"/>
                <a:gd name="connsiteY0" fmla="*/ 1529645 h 1529645"/>
                <a:gd name="connsiteX1" fmla="*/ 1704975 w 2987403"/>
                <a:gd name="connsiteY1" fmla="*/ 186620 h 1529645"/>
                <a:gd name="connsiteX2" fmla="*/ 2847975 w 2987403"/>
                <a:gd name="connsiteY2" fmla="*/ 5645 h 1529645"/>
                <a:gd name="connsiteX3" fmla="*/ 2968112 w 2987403"/>
                <a:gd name="connsiteY3" fmla="*/ 131006 h 1529645"/>
                <a:gd name="connsiteX0" fmla="*/ 0 w 2968112"/>
                <a:gd name="connsiteY0" fmla="*/ 1922326 h 1922326"/>
                <a:gd name="connsiteX1" fmla="*/ 1704975 w 2968112"/>
                <a:gd name="connsiteY1" fmla="*/ 579301 h 1922326"/>
                <a:gd name="connsiteX2" fmla="*/ 2368652 w 2968112"/>
                <a:gd name="connsiteY2" fmla="*/ 119 h 1922326"/>
                <a:gd name="connsiteX3" fmla="*/ 2968112 w 2968112"/>
                <a:gd name="connsiteY3" fmla="*/ 523687 h 1922326"/>
                <a:gd name="connsiteX0" fmla="*/ 0 w 2968112"/>
                <a:gd name="connsiteY0" fmla="*/ 1922326 h 1922326"/>
                <a:gd name="connsiteX1" fmla="*/ 1704975 w 2968112"/>
                <a:gd name="connsiteY1" fmla="*/ 579301 h 1922326"/>
                <a:gd name="connsiteX2" fmla="*/ 2368652 w 2968112"/>
                <a:gd name="connsiteY2" fmla="*/ 119 h 1922326"/>
                <a:gd name="connsiteX3" fmla="*/ 2968112 w 2968112"/>
                <a:gd name="connsiteY3" fmla="*/ 523687 h 1922326"/>
                <a:gd name="connsiteX0" fmla="*/ 0 w 2968112"/>
                <a:gd name="connsiteY0" fmla="*/ 1922326 h 1922326"/>
                <a:gd name="connsiteX1" fmla="*/ 1704975 w 2968112"/>
                <a:gd name="connsiteY1" fmla="*/ 579301 h 1922326"/>
                <a:gd name="connsiteX2" fmla="*/ 2368652 w 2968112"/>
                <a:gd name="connsiteY2" fmla="*/ 119 h 1922326"/>
                <a:gd name="connsiteX3" fmla="*/ 2968112 w 2968112"/>
                <a:gd name="connsiteY3" fmla="*/ 523687 h 1922326"/>
                <a:gd name="connsiteX0" fmla="*/ 0 w 2968112"/>
                <a:gd name="connsiteY0" fmla="*/ 1922326 h 1922326"/>
                <a:gd name="connsiteX1" fmla="*/ 1107665 w 2968112"/>
                <a:gd name="connsiteY1" fmla="*/ 1427334 h 1922326"/>
                <a:gd name="connsiteX2" fmla="*/ 2368652 w 2968112"/>
                <a:gd name="connsiteY2" fmla="*/ 119 h 1922326"/>
                <a:gd name="connsiteX3" fmla="*/ 2968112 w 2968112"/>
                <a:gd name="connsiteY3" fmla="*/ 523687 h 1922326"/>
                <a:gd name="connsiteX0" fmla="*/ 0 w 2968112"/>
                <a:gd name="connsiteY0" fmla="*/ 1922326 h 1922326"/>
                <a:gd name="connsiteX1" fmla="*/ 1107665 w 2968112"/>
                <a:gd name="connsiteY1" fmla="*/ 1427334 h 1922326"/>
                <a:gd name="connsiteX2" fmla="*/ 2368652 w 2968112"/>
                <a:gd name="connsiteY2" fmla="*/ 119 h 1922326"/>
                <a:gd name="connsiteX3" fmla="*/ 2968112 w 2968112"/>
                <a:gd name="connsiteY3" fmla="*/ 523687 h 1922326"/>
                <a:gd name="connsiteX0" fmla="*/ 0 w 2931241"/>
                <a:gd name="connsiteY0" fmla="*/ 1900203 h 1900203"/>
                <a:gd name="connsiteX1" fmla="*/ 1070794 w 2931241"/>
                <a:gd name="connsiteY1" fmla="*/ 1427334 h 1900203"/>
                <a:gd name="connsiteX2" fmla="*/ 2331781 w 2931241"/>
                <a:gd name="connsiteY2" fmla="*/ 119 h 1900203"/>
                <a:gd name="connsiteX3" fmla="*/ 2931241 w 2931241"/>
                <a:gd name="connsiteY3" fmla="*/ 523687 h 1900203"/>
                <a:gd name="connsiteX0" fmla="*/ 0 w 2931241"/>
                <a:gd name="connsiteY0" fmla="*/ 1900203 h 1900203"/>
                <a:gd name="connsiteX1" fmla="*/ 1070794 w 2931241"/>
                <a:gd name="connsiteY1" fmla="*/ 1427334 h 1900203"/>
                <a:gd name="connsiteX2" fmla="*/ 2331781 w 2931241"/>
                <a:gd name="connsiteY2" fmla="*/ 119 h 1900203"/>
                <a:gd name="connsiteX3" fmla="*/ 2931241 w 2931241"/>
                <a:gd name="connsiteY3" fmla="*/ 523687 h 1900203"/>
                <a:gd name="connsiteX0" fmla="*/ 0 w 2931241"/>
                <a:gd name="connsiteY0" fmla="*/ 1900203 h 1900203"/>
                <a:gd name="connsiteX1" fmla="*/ 1078169 w 2931241"/>
                <a:gd name="connsiteY1" fmla="*/ 1405212 h 1900203"/>
                <a:gd name="connsiteX2" fmla="*/ 2331781 w 2931241"/>
                <a:gd name="connsiteY2" fmla="*/ 119 h 1900203"/>
                <a:gd name="connsiteX3" fmla="*/ 2931241 w 2931241"/>
                <a:gd name="connsiteY3" fmla="*/ 523687 h 1900203"/>
                <a:gd name="connsiteX0" fmla="*/ 0 w 2931241"/>
                <a:gd name="connsiteY0" fmla="*/ 1900203 h 1900203"/>
                <a:gd name="connsiteX1" fmla="*/ 1078169 w 2931241"/>
                <a:gd name="connsiteY1" fmla="*/ 1405212 h 1900203"/>
                <a:gd name="connsiteX2" fmla="*/ 2331781 w 2931241"/>
                <a:gd name="connsiteY2" fmla="*/ 119 h 1900203"/>
                <a:gd name="connsiteX3" fmla="*/ 2931241 w 2931241"/>
                <a:gd name="connsiteY3" fmla="*/ 523687 h 1900203"/>
                <a:gd name="connsiteX0" fmla="*/ 0 w 2960738"/>
                <a:gd name="connsiteY0" fmla="*/ 1900203 h 1900203"/>
                <a:gd name="connsiteX1" fmla="*/ 1107666 w 2960738"/>
                <a:gd name="connsiteY1" fmla="*/ 1405212 h 1900203"/>
                <a:gd name="connsiteX2" fmla="*/ 2361278 w 2960738"/>
                <a:gd name="connsiteY2" fmla="*/ 119 h 1900203"/>
                <a:gd name="connsiteX3" fmla="*/ 2960738 w 2960738"/>
                <a:gd name="connsiteY3" fmla="*/ 523687 h 1900203"/>
                <a:gd name="connsiteX0" fmla="*/ 0 w 2960738"/>
                <a:gd name="connsiteY0" fmla="*/ 1900203 h 1900203"/>
                <a:gd name="connsiteX1" fmla="*/ 1107666 w 2960738"/>
                <a:gd name="connsiteY1" fmla="*/ 1405212 h 1900203"/>
                <a:gd name="connsiteX2" fmla="*/ 2361278 w 2960738"/>
                <a:gd name="connsiteY2" fmla="*/ 119 h 1900203"/>
                <a:gd name="connsiteX3" fmla="*/ 2960738 w 2960738"/>
                <a:gd name="connsiteY3" fmla="*/ 523687 h 1900203"/>
                <a:gd name="connsiteX0" fmla="*/ 0 w 2960738"/>
                <a:gd name="connsiteY0" fmla="*/ 1900203 h 1900203"/>
                <a:gd name="connsiteX1" fmla="*/ 1107666 w 2960738"/>
                <a:gd name="connsiteY1" fmla="*/ 1405212 h 1900203"/>
                <a:gd name="connsiteX2" fmla="*/ 2353904 w 2960738"/>
                <a:gd name="connsiteY2" fmla="*/ 119 h 1900203"/>
                <a:gd name="connsiteX3" fmla="*/ 2960738 w 2960738"/>
                <a:gd name="connsiteY3" fmla="*/ 523687 h 1900203"/>
                <a:gd name="connsiteX0" fmla="*/ 0 w 2813773"/>
                <a:gd name="connsiteY0" fmla="*/ 1900203 h 1900203"/>
                <a:gd name="connsiteX1" fmla="*/ 1107666 w 2813773"/>
                <a:gd name="connsiteY1" fmla="*/ 1405212 h 1900203"/>
                <a:gd name="connsiteX2" fmla="*/ 2353904 w 2813773"/>
                <a:gd name="connsiteY2" fmla="*/ 119 h 1900203"/>
                <a:gd name="connsiteX3" fmla="*/ 2805880 w 2813773"/>
                <a:gd name="connsiteY3" fmla="*/ 523687 h 1900203"/>
                <a:gd name="connsiteX0" fmla="*/ 0 w 2813773"/>
                <a:gd name="connsiteY0" fmla="*/ 1900203 h 1900203"/>
                <a:gd name="connsiteX1" fmla="*/ 1402634 w 2813773"/>
                <a:gd name="connsiteY1" fmla="*/ 1161863 h 1900203"/>
                <a:gd name="connsiteX2" fmla="*/ 2353904 w 2813773"/>
                <a:gd name="connsiteY2" fmla="*/ 119 h 1900203"/>
                <a:gd name="connsiteX3" fmla="*/ 2805880 w 2813773"/>
                <a:gd name="connsiteY3" fmla="*/ 523687 h 190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3773" h="1900203">
                  <a:moveTo>
                    <a:pt x="0" y="1900203"/>
                  </a:moveTo>
                  <a:cubicBezTo>
                    <a:pt x="711021" y="1886632"/>
                    <a:pt x="1081601" y="1607592"/>
                    <a:pt x="1402634" y="1161863"/>
                  </a:cubicBezTo>
                  <a:cubicBezTo>
                    <a:pt x="1731041" y="620269"/>
                    <a:pt x="1899857" y="-3749"/>
                    <a:pt x="2353904" y="119"/>
                  </a:cubicBezTo>
                  <a:cubicBezTo>
                    <a:pt x="2911014" y="-9150"/>
                    <a:pt x="2805880" y="523687"/>
                    <a:pt x="2805880" y="523687"/>
                  </a:cubicBezTo>
                </a:path>
              </a:pathLst>
            </a:custGeom>
            <a:noFill/>
            <a:ln w="57150">
              <a:solidFill>
                <a:srgbClr val="EA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88761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Жизненный цикл компании. Этапы. Развернем.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211" y="1206500"/>
            <a:ext cx="3915938" cy="5268913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sz="1500" b="1" dirty="0">
                <a:solidFill>
                  <a:srgbClr val="19848F"/>
                </a:solidFill>
              </a:rPr>
              <a:t>Если говорить о задачах</a:t>
            </a:r>
          </a:p>
          <a:p>
            <a:pPr marL="171450" indent="-171450"/>
            <a:r>
              <a:rPr lang="ru-RU" sz="1300" b="1" dirty="0"/>
              <a:t>Поиск</a:t>
            </a:r>
          </a:p>
          <a:p>
            <a:pPr marL="715963" lvl="2" indent="-177800"/>
            <a:r>
              <a:rPr lang="ru-RU" sz="1200" dirty="0"/>
              <a:t>Поиск идеи</a:t>
            </a:r>
          </a:p>
          <a:p>
            <a:pPr marL="715963" lvl="2" indent="-177800"/>
            <a:r>
              <a:rPr lang="ru-RU" sz="1200" dirty="0"/>
              <a:t>Построение продукта</a:t>
            </a:r>
          </a:p>
          <a:p>
            <a:pPr marL="715963" lvl="2" indent="-177800"/>
            <a:r>
              <a:rPr lang="ru-RU" sz="1200" dirty="0"/>
              <a:t>Создание или поиск рынка/ниши</a:t>
            </a:r>
          </a:p>
          <a:p>
            <a:pPr marL="715963" lvl="2" indent="-177800"/>
            <a:r>
              <a:rPr lang="ru-RU" sz="1200" dirty="0"/>
              <a:t>Поиск или описание пользователя </a:t>
            </a:r>
          </a:p>
          <a:p>
            <a:pPr marL="171450" indent="-171450"/>
            <a:r>
              <a:rPr lang="ru-RU" sz="1300" b="1" dirty="0"/>
              <a:t>Рост</a:t>
            </a:r>
          </a:p>
          <a:p>
            <a:pPr marL="715963" lvl="2" indent="-177800"/>
            <a:r>
              <a:rPr lang="ru-RU" sz="1200" dirty="0"/>
              <a:t>Построение компании</a:t>
            </a:r>
          </a:p>
          <a:p>
            <a:pPr marL="715963" lvl="2" indent="-177800"/>
            <a:r>
              <a:rPr lang="ru-RU" sz="1200" dirty="0"/>
              <a:t>Департаменты и их взаимодействие</a:t>
            </a:r>
          </a:p>
          <a:p>
            <a:pPr marL="715963" lvl="2" indent="-177800"/>
            <a:r>
              <a:rPr lang="ru-RU" sz="1200" dirty="0"/>
              <a:t>Клиенты</a:t>
            </a:r>
          </a:p>
          <a:p>
            <a:pPr marL="715963" lvl="2" indent="-177800"/>
            <a:r>
              <a:rPr lang="ru-RU" sz="1200" dirty="0"/>
              <a:t>Поставщики</a:t>
            </a:r>
          </a:p>
          <a:p>
            <a:pPr marL="715963" lvl="2" indent="-177800"/>
            <a:r>
              <a:rPr lang="ru-RU" sz="1200" dirty="0"/>
              <a:t>Партнеры</a:t>
            </a:r>
          </a:p>
          <a:p>
            <a:pPr marL="715963" lvl="2" indent="-177800"/>
            <a:r>
              <a:rPr lang="ru-RU" sz="1200" dirty="0"/>
              <a:t>Канал</a:t>
            </a:r>
          </a:p>
          <a:p>
            <a:pPr marL="171450" indent="-171450"/>
            <a:r>
              <a:rPr lang="ru-RU" sz="1300" b="1" dirty="0"/>
              <a:t>Выход и перезапуск</a:t>
            </a:r>
          </a:p>
          <a:p>
            <a:pPr marL="715963" lvl="2" indent="-177800"/>
            <a:r>
              <a:rPr lang="ru-RU" sz="1200" dirty="0"/>
              <a:t>Брэнд</a:t>
            </a:r>
          </a:p>
          <a:p>
            <a:pPr marL="715963" lvl="2" indent="-177800"/>
            <a:r>
              <a:rPr lang="ru-RU" sz="1200" dirty="0"/>
              <a:t>Публичность</a:t>
            </a:r>
          </a:p>
          <a:p>
            <a:pPr marL="715963" lvl="2" indent="-177800"/>
            <a:r>
              <a:rPr lang="ru-RU" sz="1200" dirty="0" err="1"/>
              <a:t>Интропренеры</a:t>
            </a:r>
            <a:endParaRPr lang="ru-RU" sz="1200" dirty="0"/>
          </a:p>
          <a:p>
            <a:pPr indent="0">
              <a:buNone/>
            </a:pPr>
            <a:endParaRPr lang="ru-RU" sz="12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829856" y="1206500"/>
            <a:ext cx="3915938" cy="526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Arial" panose="020B0604020202020204" pitchFamily="34" charset="0"/>
              <a:buChar char="•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30238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6205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SzPct val="81000"/>
              <a:buFont typeface="Courier New" panose="02070309020205020404" pitchFamily="49" charset="0"/>
              <a:buChar char="o"/>
              <a:tabLst>
                <a:tab pos="1079500" algn="l"/>
              </a:tabLst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ru-RU" sz="1400" b="1" dirty="0">
                <a:solidFill>
                  <a:srgbClr val="19848F"/>
                </a:solidFill>
              </a:rPr>
              <a:t>Если говорить о компании</a:t>
            </a:r>
            <a:endParaRPr lang="en-US" sz="1400" b="1" dirty="0">
              <a:solidFill>
                <a:srgbClr val="19848F"/>
              </a:solidFill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1100" dirty="0"/>
              <a:t>Термин «компания полного цикла» в ИТ означает компанию, где есть:</a:t>
            </a:r>
            <a:br>
              <a:rPr lang="en-US" sz="1100" dirty="0"/>
            </a:br>
            <a:endParaRPr lang="ru-RU" sz="1100" dirty="0"/>
          </a:p>
          <a:p>
            <a:pPr marL="171450" indent="-171450"/>
            <a:r>
              <a:rPr lang="ru-RU" sz="1200" b="1" dirty="0"/>
              <a:t>Ключевые компетенции </a:t>
            </a:r>
          </a:p>
          <a:p>
            <a:pPr marL="715963" lvl="2" indent="-177800">
              <a:lnSpc>
                <a:spcPct val="130000"/>
              </a:lnSpc>
            </a:pPr>
            <a:r>
              <a:rPr lang="ru-RU" sz="1100" dirty="0"/>
              <a:t>R&amp;D</a:t>
            </a:r>
          </a:p>
          <a:p>
            <a:pPr marL="715963" lvl="2" indent="-177800">
              <a:lnSpc>
                <a:spcPct val="130000"/>
              </a:lnSpc>
            </a:pPr>
            <a:r>
              <a:rPr lang="ru-RU" sz="1100" dirty="0"/>
              <a:t>QA</a:t>
            </a:r>
          </a:p>
          <a:p>
            <a:pPr marL="715963" lvl="2" indent="-177800">
              <a:lnSpc>
                <a:spcPct val="130000"/>
              </a:lnSpc>
            </a:pPr>
            <a:r>
              <a:rPr lang="ru-RU" sz="1100" dirty="0" err="1"/>
              <a:t>Marketing</a:t>
            </a:r>
            <a:r>
              <a:rPr lang="ru-RU" sz="1100" dirty="0"/>
              <a:t> and </a:t>
            </a:r>
            <a:r>
              <a:rPr lang="ru-RU" sz="1100" dirty="0" err="1"/>
              <a:t>Sales</a:t>
            </a:r>
            <a:endParaRPr lang="ru-RU" sz="1100" dirty="0"/>
          </a:p>
          <a:p>
            <a:pPr marL="715963" lvl="2" indent="-177800">
              <a:lnSpc>
                <a:spcPct val="130000"/>
              </a:lnSpc>
            </a:pPr>
            <a:r>
              <a:rPr lang="ru-RU" sz="1100" dirty="0" err="1"/>
              <a:t>Support</a:t>
            </a:r>
            <a:endParaRPr lang="ru-RU" sz="1100" dirty="0"/>
          </a:p>
          <a:p>
            <a:pPr marL="171450" indent="-171450"/>
            <a:r>
              <a:rPr lang="ru-RU" sz="1200" b="1" dirty="0"/>
              <a:t>Дополнительные</a:t>
            </a:r>
          </a:p>
          <a:p>
            <a:pPr marL="715963" lvl="2" indent="-177800">
              <a:lnSpc>
                <a:spcPct val="130000"/>
              </a:lnSpc>
            </a:pPr>
            <a:r>
              <a:rPr lang="ru-RU" sz="1100" dirty="0" err="1"/>
              <a:t>Administrative</a:t>
            </a:r>
            <a:r>
              <a:rPr lang="ru-RU" sz="1100" dirty="0"/>
              <a:t> </a:t>
            </a:r>
          </a:p>
          <a:p>
            <a:pPr marL="715963" lvl="2" indent="-177800">
              <a:lnSpc>
                <a:spcPct val="130000"/>
              </a:lnSpc>
            </a:pPr>
            <a:r>
              <a:rPr lang="ru-RU" sz="1100" dirty="0" err="1"/>
              <a:t>Finances</a:t>
            </a:r>
            <a:endParaRPr lang="ru-RU" sz="1100" dirty="0"/>
          </a:p>
          <a:p>
            <a:pPr indent="0">
              <a:buNone/>
            </a:pPr>
            <a:br>
              <a:rPr lang="en-US" sz="1100" dirty="0"/>
            </a:br>
            <a:r>
              <a:rPr lang="ru-RU" sz="1100" dirty="0"/>
              <a:t>Термин же </a:t>
            </a:r>
            <a:r>
              <a:rPr lang="ru-RU" sz="1100" b="1" dirty="0">
                <a:solidFill>
                  <a:srgbClr val="19848F"/>
                </a:solidFill>
              </a:rPr>
              <a:t>«глобальная компания»</a:t>
            </a:r>
            <a:r>
              <a:rPr lang="ru-RU" sz="1100" dirty="0"/>
              <a:t> употребляется для обозначения компании, ведущей бизнес на международном рынке без привязки к специфике конкретной страны или территории.</a:t>
            </a:r>
          </a:p>
          <a:p>
            <a:pPr indent="0">
              <a:buFont typeface="Wingdings" panose="05000000000000000000" pitchFamily="2" charset="2"/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4408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Главный вопрос вечера.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210" y="1430594"/>
            <a:ext cx="8258175" cy="504481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200" dirty="0"/>
              <a:t>Возвращаясь к теме – можно ли построить глобальную компанию,</a:t>
            </a:r>
            <a:r>
              <a:rPr lang="en-US" sz="1200" dirty="0"/>
              <a:t> </a:t>
            </a:r>
            <a:r>
              <a:rPr lang="ru-RU" sz="1200" dirty="0"/>
              <a:t>не выезжая</a:t>
            </a:r>
            <a:br>
              <a:rPr lang="en-US" sz="1200" dirty="0"/>
            </a:br>
            <a:r>
              <a:rPr lang="ru-RU" sz="1200" dirty="0"/>
              <a:t>из Украины? Я думаю правильный вопрос</a:t>
            </a:r>
            <a:r>
              <a:rPr lang="en-US" sz="1200" dirty="0"/>
              <a:t> </a:t>
            </a:r>
            <a:r>
              <a:rPr lang="ru-RU" sz="1200" dirty="0"/>
              <a:t>все же </a:t>
            </a:r>
            <a:r>
              <a:rPr lang="ru-RU" sz="1200" b="1" dirty="0">
                <a:solidFill>
                  <a:srgbClr val="EAB200"/>
                </a:solidFill>
              </a:rPr>
              <a:t>ДО КАКОГО МОМЕНТА</a:t>
            </a:r>
            <a:br>
              <a:rPr lang="en-US" sz="1200" dirty="0"/>
            </a:br>
            <a:r>
              <a:rPr lang="ru-RU" sz="1200" dirty="0"/>
              <a:t>можно строить, не выезжая?</a:t>
            </a:r>
          </a:p>
          <a:p>
            <a:r>
              <a:rPr lang="ru-RU" sz="1200" b="1" dirty="0">
                <a:solidFill>
                  <a:srgbClr val="19848F"/>
                </a:solidFill>
              </a:rPr>
              <a:t>На этапе поиска Украина – скорее плюс. </a:t>
            </a:r>
          </a:p>
          <a:p>
            <a:pPr lvl="2"/>
            <a:r>
              <a:rPr lang="ru-RU" sz="1200" dirty="0"/>
              <a:t>Интернет дает глобальные возможности. </a:t>
            </a:r>
          </a:p>
          <a:p>
            <a:pPr lvl="2"/>
            <a:r>
              <a:rPr lang="ru-RU" sz="1200" dirty="0"/>
              <a:t>Украина – локальные траты. </a:t>
            </a:r>
          </a:p>
          <a:p>
            <a:pPr indent="0">
              <a:buNone/>
            </a:pPr>
            <a:r>
              <a:rPr lang="ru-RU" sz="1200" dirty="0"/>
              <a:t>Есть и минусы.</a:t>
            </a:r>
          </a:p>
          <a:p>
            <a:pPr marL="228600">
              <a:tabLst>
                <a:tab pos="265113" algn="l"/>
              </a:tabLst>
            </a:pPr>
            <a:r>
              <a:rPr lang="ru-RU" sz="1200" b="1" dirty="0">
                <a:solidFill>
                  <a:srgbClr val="19848F"/>
                </a:solidFill>
              </a:rPr>
              <a:t>На этапе роста </a:t>
            </a:r>
            <a:r>
              <a:rPr lang="ru-RU" sz="1200" dirty="0"/>
              <a:t>– можно, но сложно Компании либо быстро растут, либо медленно умирают. (КАК ПРАВИЛО! Всегда могут быть исключения). На самом деле, лучшее что может сделать стартап – быстро умереть. Тем самым освободив ресурсы и время </a:t>
            </a:r>
            <a:r>
              <a:rPr lang="ru-RU" sz="1200" dirty="0" err="1"/>
              <a:t>фаундеров</a:t>
            </a:r>
            <a:r>
              <a:rPr lang="ru-RU" sz="1200" dirty="0"/>
              <a:t> для нового проекта. Который может и взлететь. </a:t>
            </a:r>
          </a:p>
          <a:p>
            <a:pPr marL="228600">
              <a:tabLst>
                <a:tab pos="265113" algn="l"/>
              </a:tabLst>
            </a:pPr>
            <a:r>
              <a:rPr lang="ru-RU" sz="1200" b="1" dirty="0">
                <a:solidFill>
                  <a:srgbClr val="19848F"/>
                </a:solidFill>
              </a:rPr>
              <a:t>На этапе выхода или перезапуска</a:t>
            </a:r>
            <a:r>
              <a:rPr lang="ru-RU" sz="1200" dirty="0"/>
              <a:t>, - скорее всего невозможно.</a:t>
            </a:r>
            <a:br>
              <a:rPr lang="en-US" sz="1200" dirty="0"/>
            </a:br>
            <a:r>
              <a:rPr lang="ru-RU" sz="1200" dirty="0"/>
              <a:t>Без экосистемы и инфраструктуры – вариантов выхода не будет.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27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Украина. Факты.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211" y="1206500"/>
            <a:ext cx="8432282" cy="5268913"/>
          </a:xfrm>
        </p:spPr>
        <p:txBody>
          <a:bodyPr>
            <a:normAutofit/>
          </a:bodyPr>
          <a:lstStyle/>
          <a:p>
            <a:pPr marL="171450" indent="-171450"/>
            <a:r>
              <a:rPr lang="ru-RU" sz="1200" dirty="0"/>
              <a:t>Более 70</a:t>
            </a:r>
            <a:r>
              <a:rPr lang="en-US" sz="1200" dirty="0"/>
              <a:t>% </a:t>
            </a:r>
            <a:r>
              <a:rPr lang="ru-RU" sz="1200" dirty="0"/>
              <a:t>взрослого населения имеют высшее образование.</a:t>
            </a:r>
          </a:p>
          <a:p>
            <a:pPr marL="171450" indent="-171450"/>
            <a:r>
              <a:rPr lang="ru-RU" sz="1200" dirty="0"/>
              <a:t>60</a:t>
            </a:r>
            <a:r>
              <a:rPr lang="en-US" sz="1200" dirty="0"/>
              <a:t>%</a:t>
            </a:r>
            <a:r>
              <a:rPr lang="ru-RU" sz="1200" dirty="0"/>
              <a:t> украинских университетов  выпускают специалистов в области физики, химии и математики.</a:t>
            </a:r>
          </a:p>
          <a:p>
            <a:pPr marL="171450" indent="-171450"/>
            <a:r>
              <a:rPr lang="ru-RU" sz="1200" dirty="0"/>
              <a:t>Имея только 1% мирового населения, страна стоит на 6 месте в мире по количеству дипломированных физиков, математиков и программистов.</a:t>
            </a:r>
          </a:p>
          <a:p>
            <a:pPr marL="171450" indent="-171450"/>
            <a:r>
              <a:rPr lang="ru-RU" sz="1200" dirty="0"/>
              <a:t>Более 16000 бакалавров и более 14000 магистров в области ИТ выпускаются ежегодно.</a:t>
            </a:r>
          </a:p>
          <a:p>
            <a:pPr marL="171450" indent="-171450"/>
            <a:r>
              <a:rPr lang="ru-RU" sz="1200" dirty="0"/>
              <a:t>Украина в ТОП30 списке </a:t>
            </a:r>
            <a:r>
              <a:rPr lang="en-US" sz="1200" dirty="0"/>
              <a:t>Gartner</a:t>
            </a:r>
            <a:r>
              <a:rPr lang="ru-RU" sz="1200" dirty="0"/>
              <a:t> по количеству </a:t>
            </a:r>
            <a:r>
              <a:rPr lang="ru-RU" sz="1200" dirty="0" err="1"/>
              <a:t>аутсорсинговых</a:t>
            </a:r>
            <a:r>
              <a:rPr lang="ru-RU" sz="1200" dirty="0"/>
              <a:t> компаний.</a:t>
            </a:r>
          </a:p>
          <a:p>
            <a:pPr marL="171450" indent="-171450"/>
            <a:r>
              <a:rPr lang="en-US" sz="1200" dirty="0" err="1"/>
              <a:t>Viewdle</a:t>
            </a:r>
            <a:r>
              <a:rPr lang="en-US" sz="1200" dirty="0"/>
              <a:t>, </a:t>
            </a:r>
            <a:r>
              <a:rPr lang="en-US" sz="1200" dirty="0" err="1"/>
              <a:t>PetCube</a:t>
            </a:r>
            <a:r>
              <a:rPr lang="en-US" sz="1200" dirty="0"/>
              <a:t>, </a:t>
            </a:r>
            <a:r>
              <a:rPr lang="en-US" sz="1200" dirty="0" err="1"/>
              <a:t>Looksery</a:t>
            </a:r>
            <a:r>
              <a:rPr lang="en-US" sz="1200" dirty="0"/>
              <a:t>, </a:t>
            </a:r>
            <a:r>
              <a:rPr lang="en-US" sz="1200" dirty="0" err="1"/>
              <a:t>Preply</a:t>
            </a:r>
            <a:r>
              <a:rPr lang="en-US" sz="1200" dirty="0"/>
              <a:t>, </a:t>
            </a:r>
            <a:r>
              <a:rPr lang="en-US" sz="1200" dirty="0" err="1"/>
              <a:t>Jeapie</a:t>
            </a:r>
            <a:r>
              <a:rPr lang="en-US" sz="1200" dirty="0"/>
              <a:t>, Grammarly, WhatsApp (well….)</a:t>
            </a:r>
          </a:p>
          <a:p>
            <a:pPr marL="171450" indent="-171450"/>
            <a:endParaRPr lang="en-US" sz="1200" dirty="0"/>
          </a:p>
          <a:p>
            <a:pPr indent="0">
              <a:buNone/>
            </a:pPr>
            <a:endParaRPr lang="ru-RU" sz="1200" dirty="0"/>
          </a:p>
        </p:txBody>
      </p:sp>
      <p:pic>
        <p:nvPicPr>
          <p:cNvPr id="1026" name="Picture 2" descr="Image result for ukr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70" y="4011613"/>
            <a:ext cx="3514380" cy="23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5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 txBox="1">
            <a:spLocks/>
          </p:cNvSpPr>
          <p:nvPr/>
        </p:nvSpPr>
        <p:spPr>
          <a:xfrm>
            <a:off x="4807732" y="1730067"/>
            <a:ext cx="3893815" cy="526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9625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Arial" panose="020B0604020202020204" pitchFamily="34" charset="0"/>
              <a:buChar char="•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30238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Font typeface="Wingdings" panose="05000000000000000000" pitchFamily="2" charset="2"/>
              <a:buChar char="§"/>
              <a:def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6205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FA0AE"/>
              </a:buClr>
              <a:buSzPct val="81000"/>
              <a:buFont typeface="Courier New" panose="02070309020205020404" pitchFamily="49" charset="0"/>
              <a:buChar char="o"/>
              <a:tabLst>
                <a:tab pos="1079500" algn="l"/>
              </a:tabLst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r>
              <a:rPr lang="ru-RU" sz="1200" dirty="0"/>
              <a:t>И, опять же, к вопросу об Украине </a:t>
            </a:r>
            <a:r>
              <a:rPr lang="ru-RU" sz="1300" b="1" dirty="0">
                <a:solidFill>
                  <a:srgbClr val="19848F"/>
                </a:solidFill>
              </a:rPr>
              <a:t>применительно к этим трем пунктам</a:t>
            </a:r>
          </a:p>
          <a:p>
            <a:pPr marL="900113" indent="0">
              <a:spcBef>
                <a:spcPts val="2400"/>
              </a:spcBef>
              <a:buFont typeface="Wingdings" panose="05000000000000000000" pitchFamily="2" charset="2"/>
              <a:buNone/>
            </a:pPr>
            <a:r>
              <a:rPr lang="ru-RU" sz="1200" b="1" dirty="0"/>
              <a:t>найти людей</a:t>
            </a:r>
            <a:r>
              <a:rPr lang="ru-RU" sz="1200" dirty="0"/>
              <a:t> – и да, и нет. Отсутствие индустрии означает проблему нахождения качественного персонала. </a:t>
            </a:r>
          </a:p>
          <a:p>
            <a:pPr marL="900113" indent="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ru-RU" sz="1200" b="1" dirty="0"/>
              <a:t>Найти деньги</a:t>
            </a:r>
            <a:r>
              <a:rPr lang="ru-RU" sz="1200" dirty="0"/>
              <a:t> –</a:t>
            </a:r>
            <a:br>
              <a:rPr lang="ru-RU" sz="1200" dirty="0"/>
            </a:br>
            <a:r>
              <a:rPr lang="ru-RU" sz="1200" dirty="0"/>
              <a:t>сложно, но можно.</a:t>
            </a:r>
          </a:p>
          <a:p>
            <a:pPr marL="900113" indent="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ru-RU" sz="1200" b="1" dirty="0"/>
              <a:t>Возможности выхода</a:t>
            </a:r>
            <a:br>
              <a:rPr lang="ru-RU" sz="1200" dirty="0"/>
            </a:br>
            <a:r>
              <a:rPr lang="ru-RU" sz="1200" dirty="0"/>
              <a:t>ОТСУТСТВУЮТ.</a:t>
            </a:r>
          </a:p>
          <a:p>
            <a:pPr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210" y="262434"/>
            <a:ext cx="7886700" cy="456985"/>
          </a:xfrm>
        </p:spPr>
        <p:txBody>
          <a:bodyPr/>
          <a:lstStyle/>
          <a:p>
            <a:r>
              <a:rPr lang="ru-RU" dirty="0"/>
              <a:t>Бытие определяет сознание.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210" y="1730067"/>
            <a:ext cx="3893815" cy="474534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400" b="1" dirty="0">
                <a:solidFill>
                  <a:srgbClr val="19848F"/>
                </a:solidFill>
              </a:rPr>
              <a:t>Экосистема и инфраструктура </a:t>
            </a:r>
            <a:r>
              <a:rPr lang="ru-RU" sz="1200" dirty="0"/>
              <a:t>– кроме того, что это красивые слова — это еще</a:t>
            </a:r>
            <a:br>
              <a:rPr lang="ru-RU" sz="1200" dirty="0"/>
            </a:br>
            <a:r>
              <a:rPr lang="ru-RU" sz="1200" dirty="0"/>
              <a:t>и конкретные понятия.</a:t>
            </a:r>
          </a:p>
          <a:p>
            <a:pPr marL="171450" indent="-171450"/>
            <a:r>
              <a:rPr lang="ru-RU" sz="1200" dirty="0"/>
              <a:t>Возможность найма профессиональных людей (компания – это люди)</a:t>
            </a:r>
          </a:p>
          <a:p>
            <a:pPr marL="171450" indent="-171450"/>
            <a:r>
              <a:rPr lang="ru-RU" sz="1200" dirty="0"/>
              <a:t>Возможность нахождения финансовых ресурсов (</a:t>
            </a:r>
            <a:r>
              <a:rPr lang="ru-RU" sz="1200" dirty="0" err="1"/>
              <a:t>debt</a:t>
            </a:r>
            <a:r>
              <a:rPr lang="ru-RU" sz="1200" dirty="0"/>
              <a:t>, </a:t>
            </a:r>
            <a:r>
              <a:rPr lang="ru-RU" sz="1200" dirty="0" err="1"/>
              <a:t>equity</a:t>
            </a:r>
            <a:r>
              <a:rPr lang="ru-RU" sz="1200" dirty="0"/>
              <a:t>)</a:t>
            </a:r>
          </a:p>
          <a:p>
            <a:pPr marL="171450" indent="-171450"/>
            <a:r>
              <a:rPr lang="ru-RU" sz="1200" dirty="0"/>
              <a:t>Возможности выхода.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1" y="2651176"/>
            <a:ext cx="757122" cy="757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1" y="3882157"/>
            <a:ext cx="757122" cy="757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1" y="4697707"/>
            <a:ext cx="757122" cy="7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71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/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bc7f38-68e4-49b1-b6bf-fdb83909d09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150A733FE1F4DAE32821FEF946BC7" ma:contentTypeVersion="3" ma:contentTypeDescription="Create a new document." ma:contentTypeScope="" ma:versionID="71252064ff1b97c8e9e18628d2adf4ed">
  <xsd:schema xmlns:xsd="http://www.w3.org/2001/XMLSchema" xmlns:xs="http://www.w3.org/2001/XMLSchema" xmlns:p="http://schemas.microsoft.com/office/2006/metadata/properties" xmlns:ns2="63bc7f38-68e4-49b1-b6bf-fdb83909d091" xmlns:ns3="44e14532-a849-432a-a37e-083b1735e337" targetNamespace="http://schemas.microsoft.com/office/2006/metadata/properties" ma:root="true" ma:fieldsID="c399cf504d7fb484a7fe883e4e726662" ns2:_="" ns3:_="">
    <xsd:import namespace="63bc7f38-68e4-49b1-b6bf-fdb83909d091"/>
    <xsd:import namespace="44e14532-a849-432a-a37e-083b1735e3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c7f38-68e4-49b1-b6bf-fdb83909d0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14532-a849-432a-a37e-083b1735e337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F5676-B841-4D6E-B162-189D2C339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C49D22-D8C9-4459-BFBB-392C6092E5B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3bc7f38-68e4-49b1-b6bf-fdb83909d091"/>
    <ds:schemaRef ds:uri="44e14532-a849-432a-a37e-083b1735e33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09C948-508C-47EC-8BD3-743F5C712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c7f38-68e4-49b1-b6bf-fdb83909d091"/>
    <ds:schemaRef ds:uri="44e14532-a849-432a-a37e-083b1735e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3727</TotalTime>
  <Words>632</Words>
  <Application>Microsoft Office PowerPoint</Application>
  <PresentationFormat>On-screen Show (4:3)</PresentationFormat>
  <Paragraphs>161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Courier New</vt:lpstr>
      <vt:lpstr>Impact</vt:lpstr>
      <vt:lpstr>Open Sans Condensed Light</vt:lpstr>
      <vt:lpstr>Open Sans Light</vt:lpstr>
      <vt:lpstr>Times New Roman</vt:lpstr>
      <vt:lpstr>Wingdings</vt:lpstr>
      <vt:lpstr>Тема Office</vt:lpstr>
      <vt:lpstr>Можно ли построить глобальную ИТ компанию, не выезжая из Украины?</vt:lpstr>
      <vt:lpstr>Круг вопросов</vt:lpstr>
      <vt:lpstr>Startup</vt:lpstr>
      <vt:lpstr>Компания. Семантика слова.</vt:lpstr>
      <vt:lpstr>Жизненный цикл компании. Этапы.</vt:lpstr>
      <vt:lpstr>Жизненный цикл компании. Этапы. Развернем.</vt:lpstr>
      <vt:lpstr>Главный вопрос вечера.</vt:lpstr>
      <vt:lpstr>Украина. Факты.</vt:lpstr>
      <vt:lpstr>Бытие определяет сознание.</vt:lpstr>
      <vt:lpstr>Венчурные деньги</vt:lpstr>
      <vt:lpstr>Специфические вопросы бизнес строительства.</vt:lpstr>
      <vt:lpstr>StarWind</vt:lpstr>
      <vt:lpstr>Об участниках </vt:lpstr>
      <vt:lpstr>Об участниках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Buzhanskaya Lida</dc:creator>
  <cp:lastModifiedBy>Artem Berman</cp:lastModifiedBy>
  <cp:revision>232</cp:revision>
  <dcterms:created xsi:type="dcterms:W3CDTF">2015-03-11T10:59:07Z</dcterms:created>
  <dcterms:modified xsi:type="dcterms:W3CDTF">2017-06-07T06:46:20Z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0x010100C3D150A733FE1F4DAE32821FEF946BC7</vt:lpwstr>
  </property>
</Properties>
</file>